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9" r:id="rId2"/>
    <p:sldId id="258" r:id="rId3"/>
    <p:sldId id="289" r:id="rId4"/>
    <p:sldId id="288" r:id="rId5"/>
    <p:sldId id="262" r:id="rId6"/>
    <p:sldId id="264" r:id="rId7"/>
    <p:sldId id="291" r:id="rId8"/>
    <p:sldId id="290" r:id="rId9"/>
    <p:sldId id="292" r:id="rId10"/>
    <p:sldId id="293" r:id="rId11"/>
    <p:sldId id="260" r:id="rId12"/>
    <p:sldId id="261" r:id="rId13"/>
    <p:sldId id="263" r:id="rId14"/>
    <p:sldId id="294" r:id="rId15"/>
    <p:sldId id="295" r:id="rId16"/>
    <p:sldId id="296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6" r:id="rId28"/>
    <p:sldId id="277" r:id="rId29"/>
    <p:sldId id="275" r:id="rId30"/>
    <p:sldId id="298" r:id="rId31"/>
    <p:sldId id="299" r:id="rId32"/>
    <p:sldId id="300" r:id="rId33"/>
    <p:sldId id="297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5283"/>
    <a:srgbClr val="800000"/>
    <a:srgbClr val="0066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5396" autoAdjust="0"/>
  </p:normalViewPr>
  <p:slideViewPr>
    <p:cSldViewPr>
      <p:cViewPr varScale="1">
        <p:scale>
          <a:sx n="84" d="100"/>
          <a:sy n="84" d="100"/>
        </p:scale>
        <p:origin x="-142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1;&#1080;&#1089;&#1090;%20Microsoft%20Exce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1;&#1080;&#1089;&#1090;%20Microsoft%20Exce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1;&#1080;&#1089;&#1090;%20Microsoft%20Excel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1;&#1080;&#1089;&#1090;%20Microsoft%20Excel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1;&#1080;&#1089;&#1090;%20Microsoft%20Excel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1;&#1080;&#1089;&#1090;%20Microsoft%20Excel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1;&#1080;&#1089;&#1090;%20Microsoft%20Excel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1;&#1080;&#1089;&#1090;%20Microsoft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rgbClr val="C0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66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CC0000"/>
              </a:solidFill>
            </c:spPr>
          </c:dPt>
          <c:dLbls>
            <c:txPr>
              <a:bodyPr/>
              <a:lstStyle/>
              <a:p>
                <a:pPr>
                  <a:defRPr sz="1400" b="1" i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Лист1!$A$3:$A$6</c:f>
              <c:strCache>
                <c:ptCount val="4"/>
                <c:pt idx="0">
                  <c:v>максимальный</c:v>
                </c:pt>
                <c:pt idx="1">
                  <c:v>наивысший</c:v>
                </c:pt>
                <c:pt idx="2">
                  <c:v>средний</c:v>
                </c:pt>
                <c:pt idx="3">
                  <c:v>минимальный</c:v>
                </c:pt>
              </c:strCache>
            </c:strRef>
          </c:cat>
          <c:val>
            <c:numRef>
              <c:f>Лист1!$B$3:$B$6</c:f>
              <c:numCache>
                <c:formatCode>General</c:formatCode>
                <c:ptCount val="4"/>
                <c:pt idx="0">
                  <c:v>45</c:v>
                </c:pt>
                <c:pt idx="1">
                  <c:v>33.75</c:v>
                </c:pt>
                <c:pt idx="2">
                  <c:v>31.44</c:v>
                </c:pt>
                <c:pt idx="3">
                  <c:v>22.5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82131584"/>
        <c:axId val="82532992"/>
        <c:axId val="0"/>
      </c:bar3DChart>
      <c:catAx>
        <c:axId val="8213158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82532992"/>
        <c:crosses val="autoZero"/>
        <c:auto val="1"/>
        <c:lblAlgn val="ctr"/>
        <c:lblOffset val="100"/>
        <c:noMultiLvlLbl val="0"/>
      </c:catAx>
      <c:valAx>
        <c:axId val="8253299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82131584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rgbClr val="C0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66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CC0000"/>
              </a:solidFill>
            </c:spPr>
          </c:dPt>
          <c:dLbls>
            <c:txPr>
              <a:bodyPr/>
              <a:lstStyle/>
              <a:p>
                <a:pPr>
                  <a:defRPr sz="1400" b="1" i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'Лист1 (2)'!$A$3:$A$6</c:f>
              <c:strCache>
                <c:ptCount val="4"/>
                <c:pt idx="0">
                  <c:v>максимальный</c:v>
                </c:pt>
                <c:pt idx="1">
                  <c:v>наивысший</c:v>
                </c:pt>
                <c:pt idx="2">
                  <c:v>средний</c:v>
                </c:pt>
                <c:pt idx="3">
                  <c:v>минимальный</c:v>
                </c:pt>
              </c:strCache>
            </c:strRef>
          </c:cat>
          <c:val>
            <c:numRef>
              <c:f>'Лист1 (2)'!$B$3:$B$6</c:f>
              <c:numCache>
                <c:formatCode>General</c:formatCode>
                <c:ptCount val="4"/>
                <c:pt idx="0">
                  <c:v>50</c:v>
                </c:pt>
                <c:pt idx="1">
                  <c:v>45</c:v>
                </c:pt>
                <c:pt idx="2">
                  <c:v>32.54</c:v>
                </c:pt>
                <c:pt idx="3">
                  <c:v>25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82560512"/>
        <c:axId val="82564992"/>
        <c:axId val="0"/>
      </c:bar3DChart>
      <c:catAx>
        <c:axId val="8256051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82564992"/>
        <c:crosses val="autoZero"/>
        <c:auto val="1"/>
        <c:lblAlgn val="ctr"/>
        <c:lblOffset val="100"/>
        <c:noMultiLvlLbl val="0"/>
      </c:catAx>
      <c:valAx>
        <c:axId val="8256499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82560512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rgbClr val="C0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66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CC0000"/>
              </a:solidFill>
            </c:spPr>
          </c:dPt>
          <c:dLbls>
            <c:txPr>
              <a:bodyPr/>
              <a:lstStyle/>
              <a:p>
                <a:pPr>
                  <a:defRPr sz="1400" b="1" i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'Лист1 (3)'!$A$3:$A$6</c:f>
              <c:strCache>
                <c:ptCount val="4"/>
                <c:pt idx="0">
                  <c:v>максимальный</c:v>
                </c:pt>
                <c:pt idx="1">
                  <c:v>наивысший</c:v>
                </c:pt>
                <c:pt idx="2">
                  <c:v>средний</c:v>
                </c:pt>
                <c:pt idx="3">
                  <c:v>минимальный</c:v>
                </c:pt>
              </c:strCache>
            </c:strRef>
          </c:cat>
          <c:val>
            <c:numRef>
              <c:f>'Лист1 (3)'!$B$3:$B$6</c:f>
              <c:numCache>
                <c:formatCode>General</c:formatCode>
                <c:ptCount val="4"/>
                <c:pt idx="0">
                  <c:v>30</c:v>
                </c:pt>
                <c:pt idx="1">
                  <c:v>27</c:v>
                </c:pt>
                <c:pt idx="2">
                  <c:v>23.59</c:v>
                </c:pt>
                <c:pt idx="3">
                  <c:v>15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76174080"/>
        <c:axId val="76178560"/>
        <c:axId val="0"/>
      </c:bar3DChart>
      <c:catAx>
        <c:axId val="7617408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76178560"/>
        <c:crosses val="autoZero"/>
        <c:auto val="1"/>
        <c:lblAlgn val="ctr"/>
        <c:lblOffset val="100"/>
        <c:noMultiLvlLbl val="0"/>
      </c:catAx>
      <c:valAx>
        <c:axId val="7617856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76174080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rgbClr val="C0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66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CC0000"/>
              </a:solidFill>
            </c:spPr>
          </c:dPt>
          <c:dLbls>
            <c:txPr>
              <a:bodyPr/>
              <a:lstStyle/>
              <a:p>
                <a:pPr>
                  <a:defRPr sz="1400" b="1" i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'Лист1 (4)'!$A$3:$A$6</c:f>
              <c:strCache>
                <c:ptCount val="4"/>
                <c:pt idx="0">
                  <c:v>максимальный</c:v>
                </c:pt>
                <c:pt idx="1">
                  <c:v>наивысший</c:v>
                </c:pt>
                <c:pt idx="2">
                  <c:v>средний</c:v>
                </c:pt>
                <c:pt idx="3">
                  <c:v>минимальный</c:v>
                </c:pt>
              </c:strCache>
            </c:strRef>
          </c:cat>
          <c:val>
            <c:numRef>
              <c:f>'Лист1 (4)'!$B$3:$B$6</c:f>
              <c:numCache>
                <c:formatCode>General</c:formatCode>
                <c:ptCount val="4"/>
                <c:pt idx="0">
                  <c:v>120</c:v>
                </c:pt>
                <c:pt idx="1">
                  <c:v>112.5</c:v>
                </c:pt>
                <c:pt idx="2">
                  <c:v>91.32</c:v>
                </c:pt>
                <c:pt idx="3">
                  <c:v>62.5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82340480"/>
        <c:axId val="82353152"/>
        <c:axId val="0"/>
      </c:bar3DChart>
      <c:catAx>
        <c:axId val="8234048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82353152"/>
        <c:crosses val="autoZero"/>
        <c:auto val="1"/>
        <c:lblAlgn val="ctr"/>
        <c:lblOffset val="100"/>
        <c:noMultiLvlLbl val="0"/>
      </c:catAx>
      <c:valAx>
        <c:axId val="8235315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82340480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rgbClr val="C0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66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CC0000"/>
              </a:solidFill>
            </c:spPr>
          </c:dPt>
          <c:dLbls>
            <c:txPr>
              <a:bodyPr/>
              <a:lstStyle/>
              <a:p>
                <a:pPr>
                  <a:defRPr sz="1400" b="1" i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'Лист1 (5)'!$A$3:$A$6</c:f>
              <c:strCache>
                <c:ptCount val="4"/>
                <c:pt idx="0">
                  <c:v>максимальный</c:v>
                </c:pt>
                <c:pt idx="1">
                  <c:v>наивысший</c:v>
                </c:pt>
                <c:pt idx="2">
                  <c:v>средний</c:v>
                </c:pt>
                <c:pt idx="3">
                  <c:v>минимальный</c:v>
                </c:pt>
              </c:strCache>
            </c:strRef>
          </c:cat>
          <c:val>
            <c:numRef>
              <c:f>'Лист1 (5)'!$B$3:$B$6</c:f>
              <c:numCache>
                <c:formatCode>General</c:formatCode>
                <c:ptCount val="4"/>
                <c:pt idx="0">
                  <c:v>56</c:v>
                </c:pt>
                <c:pt idx="1">
                  <c:v>50.4</c:v>
                </c:pt>
                <c:pt idx="2">
                  <c:v>42.53</c:v>
                </c:pt>
                <c:pt idx="3">
                  <c:v>28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82360192"/>
        <c:axId val="82376960"/>
        <c:axId val="0"/>
      </c:bar3DChart>
      <c:catAx>
        <c:axId val="8236019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82376960"/>
        <c:crosses val="autoZero"/>
        <c:auto val="1"/>
        <c:lblAlgn val="ctr"/>
        <c:lblOffset val="100"/>
        <c:noMultiLvlLbl val="0"/>
      </c:catAx>
      <c:valAx>
        <c:axId val="8237696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82360192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rgbClr val="C0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66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CC0000"/>
              </a:solidFill>
            </c:spPr>
          </c:dPt>
          <c:dLbls>
            <c:txPr>
              <a:bodyPr/>
              <a:lstStyle/>
              <a:p>
                <a:pPr>
                  <a:defRPr sz="1400" b="1" i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'Лист1 (6)'!$A$3:$A$6</c:f>
              <c:strCache>
                <c:ptCount val="4"/>
                <c:pt idx="0">
                  <c:v>максимальный</c:v>
                </c:pt>
                <c:pt idx="1">
                  <c:v>наивысший</c:v>
                </c:pt>
                <c:pt idx="2">
                  <c:v>средний</c:v>
                </c:pt>
                <c:pt idx="3">
                  <c:v>минимальный</c:v>
                </c:pt>
              </c:strCache>
            </c:strRef>
          </c:cat>
          <c:val>
            <c:numRef>
              <c:f>'Лист1 (6)'!$B$3:$B$6</c:f>
              <c:numCache>
                <c:formatCode>General</c:formatCode>
                <c:ptCount val="4"/>
                <c:pt idx="0">
                  <c:v>80</c:v>
                </c:pt>
                <c:pt idx="1">
                  <c:v>72</c:v>
                </c:pt>
                <c:pt idx="2">
                  <c:v>61.55</c:v>
                </c:pt>
                <c:pt idx="3">
                  <c:v>40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82945152"/>
        <c:axId val="82949632"/>
        <c:axId val="0"/>
      </c:bar3DChart>
      <c:catAx>
        <c:axId val="8294515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82949632"/>
        <c:crosses val="autoZero"/>
        <c:auto val="1"/>
        <c:lblAlgn val="ctr"/>
        <c:lblOffset val="100"/>
        <c:noMultiLvlLbl val="0"/>
      </c:catAx>
      <c:valAx>
        <c:axId val="8294963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82945152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rgbClr val="C0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66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CC0000"/>
              </a:solidFill>
            </c:spPr>
          </c:dPt>
          <c:dLbls>
            <c:txPr>
              <a:bodyPr/>
              <a:lstStyle/>
              <a:p>
                <a:pPr>
                  <a:defRPr sz="1400" b="1" i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'Лист1 (7)'!$A$3:$A$6</c:f>
              <c:strCache>
                <c:ptCount val="4"/>
                <c:pt idx="0">
                  <c:v>максимальный</c:v>
                </c:pt>
                <c:pt idx="1">
                  <c:v>наивысший</c:v>
                </c:pt>
                <c:pt idx="2">
                  <c:v>средний</c:v>
                </c:pt>
                <c:pt idx="3">
                  <c:v>минимальный</c:v>
                </c:pt>
              </c:strCache>
            </c:strRef>
          </c:cat>
          <c:val>
            <c:numRef>
              <c:f>'Лист1 (7)'!$B$3:$B$6</c:f>
              <c:numCache>
                <c:formatCode>General</c:formatCode>
                <c:ptCount val="4"/>
                <c:pt idx="0">
                  <c:v>40</c:v>
                </c:pt>
                <c:pt idx="1">
                  <c:v>36</c:v>
                </c:pt>
                <c:pt idx="2">
                  <c:v>30.25</c:v>
                </c:pt>
                <c:pt idx="3">
                  <c:v>20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82402304"/>
        <c:axId val="82431360"/>
        <c:axId val="0"/>
      </c:bar3DChart>
      <c:catAx>
        <c:axId val="8240230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82431360"/>
        <c:crosses val="autoZero"/>
        <c:auto val="1"/>
        <c:lblAlgn val="ctr"/>
        <c:lblOffset val="100"/>
        <c:noMultiLvlLbl val="0"/>
      </c:catAx>
      <c:valAx>
        <c:axId val="8243136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82402304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rgbClr val="C0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66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CC0000"/>
              </a:solidFill>
            </c:spPr>
          </c:dPt>
          <c:dLbls>
            <c:txPr>
              <a:bodyPr/>
              <a:lstStyle/>
              <a:p>
                <a:pPr>
                  <a:defRPr sz="1400" b="1" i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'Лист1 (8)'!$A$3:$A$6</c:f>
              <c:strCache>
                <c:ptCount val="4"/>
                <c:pt idx="0">
                  <c:v>максимальный</c:v>
                </c:pt>
                <c:pt idx="1">
                  <c:v>наивысший</c:v>
                </c:pt>
                <c:pt idx="2">
                  <c:v>средний</c:v>
                </c:pt>
                <c:pt idx="3">
                  <c:v>минимальный</c:v>
                </c:pt>
              </c:strCache>
            </c:strRef>
          </c:cat>
          <c:val>
            <c:numRef>
              <c:f>'Лист1 (8)'!$B$3:$B$6</c:f>
              <c:numCache>
                <c:formatCode>General</c:formatCode>
                <c:ptCount val="4"/>
                <c:pt idx="0">
                  <c:v>36</c:v>
                </c:pt>
                <c:pt idx="1">
                  <c:v>32.4</c:v>
                </c:pt>
                <c:pt idx="2">
                  <c:v>28</c:v>
                </c:pt>
                <c:pt idx="3">
                  <c:v>18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82450688"/>
        <c:axId val="82455168"/>
        <c:axId val="0"/>
      </c:bar3DChart>
      <c:catAx>
        <c:axId val="8245068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82455168"/>
        <c:crosses val="autoZero"/>
        <c:auto val="1"/>
        <c:lblAlgn val="ctr"/>
        <c:lblOffset val="100"/>
        <c:noMultiLvlLbl val="0"/>
      </c:catAx>
      <c:valAx>
        <c:axId val="8245516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82450688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E8D121-B943-4CC1-B02A-A25621531BF8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9EC83A-00D8-47E7-81FA-25A6885D2E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045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E477-CB35-4D35-98C9-3AD6390B69E4}" type="datetime1">
              <a:rPr lang="ru-RU" smtClean="0"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B4098-AE6B-4117-94F4-8A716402A4E0}" type="datetime1">
              <a:rPr lang="ru-RU" smtClean="0"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E4B2-840A-4C7C-87FF-9E3C6BD06524}" type="datetime1">
              <a:rPr lang="ru-RU" smtClean="0"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914A-4358-41B5-8157-E3508278B735}" type="datetime1">
              <a:rPr lang="ru-RU" smtClean="0"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361E-8EB7-4AE9-9445-EFB7EF88B4D0}" type="datetime1">
              <a:rPr lang="ru-RU" smtClean="0"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DCFF-DCC3-4AD9-905C-2076C45F6AEE}" type="datetime1">
              <a:rPr lang="ru-RU" smtClean="0"/>
              <a:t>22.08.2019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358EF-3271-4D12-A44A-447277D8C77D}" type="datetime1">
              <a:rPr lang="ru-RU" smtClean="0"/>
              <a:t>22.08.2019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7E5C7-3F4A-4D31-BE10-EDB2CBAFC9FE}" type="datetime1">
              <a:rPr lang="ru-RU" smtClean="0"/>
              <a:t>22.08.2019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CA883-4857-4949-B95E-9BBC0254318C}" type="datetime1">
              <a:rPr lang="ru-RU" smtClean="0"/>
              <a:t>22.08.2019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97FC-FD3B-45D3-B1E4-BF9BE39286A9}" type="datetime1">
              <a:rPr lang="ru-RU" smtClean="0"/>
              <a:t>22.08.2019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B3D9E-9270-40B5-9E59-FDFBA1E44DF0}" type="datetime1">
              <a:rPr lang="ru-RU" smtClean="0"/>
              <a:t>22.08.2019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5FD1A-1F87-4142-BB26-AFDA27F3841E}" type="datetime1">
              <a:rPr lang="ru-RU" smtClean="0"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hyperlink" Target="http://iro.gomel.by/images/doc/pecomend/2018_2019/emd.pd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ro.gomel.by/images/doc/pecomend/2019_2020/shytova.pdf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academy.edu.by/files/Master%20klas.pdf" TargetMode="External"/><Relationship Id="rId2" Type="http://schemas.openxmlformats.org/officeDocument/2006/relationships/hyperlink" Target="http://academy.edu.by/files/KwEx_trebov.pdf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academy.edu.by/component/content/article/45/2133-19-06-2019-ug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ro.gomel.by/meropriyatiya-dlya-rukovodyashchikh-rabotnikov-i-spetsialistov-obrazovaniya/konkursy" TargetMode="Externa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ademy.edu.by/files/uch%20goda%202019-2020/poloj_uch%20goda%202018.PDF" TargetMode="External"/><Relationship Id="rId2" Type="http://schemas.openxmlformats.org/officeDocument/2006/relationships/hyperlink" Target="http://www.academy.edu.by/files/uch%20goda%202019-2020/post%20SM%20243-2018.PDF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iro.gomel.by/images/doc/meropriytiy/konkurs/prikaz_ychitgoda.pdf" TargetMode="External"/><Relationship Id="rId4" Type="http://schemas.openxmlformats.org/officeDocument/2006/relationships/hyperlink" Target="http://www.academy.edu.by/files/uch%20goda%202019-2020/prikaz%20MO%20481-2019.pdf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836712"/>
            <a:ext cx="8640960" cy="350352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ru-RU" sz="350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Об организационно-методическом сопровождении </a:t>
            </a:r>
          </a:p>
          <a:p>
            <a:pPr algn="ctr">
              <a:lnSpc>
                <a:spcPts val="3800"/>
              </a:lnSpc>
            </a:pPr>
            <a:r>
              <a:rPr lang="ru-RU" sz="350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первого (в учреждениях образования) </a:t>
            </a:r>
          </a:p>
          <a:p>
            <a:pPr algn="ctr">
              <a:lnSpc>
                <a:spcPts val="3800"/>
              </a:lnSpc>
            </a:pPr>
            <a:r>
              <a:rPr lang="ru-RU" sz="350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и второго (районного, городского) этапов республиканского конкурса профессионального мастерства </a:t>
            </a:r>
          </a:p>
          <a:p>
            <a:pPr algn="ctr">
              <a:lnSpc>
                <a:spcPts val="3800"/>
              </a:lnSpc>
            </a:pPr>
            <a:r>
              <a:rPr lang="ru-RU" sz="350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«Учитель года Республики Беларусь»</a:t>
            </a:r>
            <a:endParaRPr lang="ru-RU" sz="3500" dirty="0">
              <a:solidFill>
                <a:srgbClr val="002060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33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71681"/>
            <a:ext cx="9144000" cy="70904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971600" y="354722"/>
            <a:ext cx="7200800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Важно!!!</a:t>
            </a:r>
            <a:endParaRPr lang="ru-RU" sz="3000" b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052736"/>
            <a:ext cx="8208912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indent="361950" algn="just"/>
            <a:r>
              <a:rPr lang="ru-RU" sz="2000" dirty="0" smtClean="0"/>
              <a:t>!!! в конкурс необходимо идти </a:t>
            </a:r>
            <a:r>
              <a:rPr lang="ru-RU" sz="2000" u="sng" dirty="0" smtClean="0"/>
              <a:t>ОСОЗНАННО</a:t>
            </a:r>
            <a:r>
              <a:rPr lang="ru-RU" sz="2000" dirty="0" smtClean="0"/>
              <a:t>, а не потому, что… </a:t>
            </a:r>
          </a:p>
          <a:p>
            <a:pPr indent="361950" algn="just"/>
            <a:r>
              <a:rPr lang="ru-RU" sz="2000" i="1" dirty="0" smtClean="0">
                <a:solidFill>
                  <a:srgbClr val="C00000"/>
                </a:solidFill>
              </a:rPr>
              <a:t>«попросил директор (заместитель директора)…», </a:t>
            </a:r>
          </a:p>
          <a:p>
            <a:pPr indent="361950" algn="just"/>
            <a:r>
              <a:rPr lang="ru-RU" sz="2000" i="1" dirty="0" smtClean="0">
                <a:solidFill>
                  <a:srgbClr val="C00000"/>
                </a:solidFill>
              </a:rPr>
              <a:t>«больше некому…», </a:t>
            </a:r>
          </a:p>
          <a:p>
            <a:pPr indent="361950" algn="just"/>
            <a:r>
              <a:rPr lang="ru-RU" sz="2000" i="1" dirty="0" smtClean="0">
                <a:solidFill>
                  <a:srgbClr val="C00000"/>
                </a:solidFill>
              </a:rPr>
              <a:t>«а вдруг…»</a:t>
            </a:r>
            <a:endParaRPr lang="ru-RU" sz="2000" i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2408699"/>
            <a:ext cx="8208912" cy="163121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indent="361950" algn="just"/>
            <a:r>
              <a:rPr lang="ru-RU" sz="2000" dirty="0" smtClean="0"/>
              <a:t>!!! помощь конкурсанту может и должна быть не только </a:t>
            </a:r>
            <a:r>
              <a:rPr lang="ru-RU" sz="2000" u="sng" dirty="0" smtClean="0"/>
              <a:t>МОРАЛЬНАЯ,</a:t>
            </a:r>
            <a:r>
              <a:rPr lang="ru-RU" sz="2000" dirty="0" smtClean="0"/>
              <a:t> но и </a:t>
            </a:r>
            <a:r>
              <a:rPr lang="ru-RU" sz="2000" u="sng" dirty="0" smtClean="0"/>
              <a:t>МАТЕРИАЛЬНАЯ</a:t>
            </a:r>
            <a:r>
              <a:rPr lang="ru-RU" sz="2000" dirty="0" smtClean="0"/>
              <a:t>, а не вопросы…</a:t>
            </a:r>
          </a:p>
          <a:p>
            <a:pPr indent="361950" algn="just"/>
            <a:r>
              <a:rPr lang="ru-RU" sz="2000" i="1" dirty="0" smtClean="0">
                <a:solidFill>
                  <a:srgbClr val="C00000"/>
                </a:solidFill>
              </a:rPr>
              <a:t>«как дела?…», </a:t>
            </a:r>
          </a:p>
          <a:p>
            <a:pPr indent="361950" algn="just"/>
            <a:r>
              <a:rPr lang="ru-RU" sz="2000" i="1" dirty="0" smtClean="0">
                <a:solidFill>
                  <a:srgbClr val="C00000"/>
                </a:solidFill>
              </a:rPr>
              <a:t>«помощь не нужна?…», </a:t>
            </a:r>
          </a:p>
          <a:p>
            <a:pPr indent="361950" algn="just"/>
            <a:r>
              <a:rPr lang="ru-RU" sz="2000" i="1" dirty="0" smtClean="0">
                <a:solidFill>
                  <a:srgbClr val="C00000"/>
                </a:solidFill>
              </a:rPr>
              <a:t>«ты сделал?... сдал?... подготовил?…»</a:t>
            </a:r>
            <a:endParaRPr lang="ru-RU" sz="2000" i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4064883"/>
            <a:ext cx="8208912" cy="25545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indent="361950" algn="just"/>
            <a:r>
              <a:rPr lang="ru-RU" sz="2000" dirty="0" smtClean="0"/>
              <a:t>!!! для администрации учреждения образования участие учителя в конкурсе на ЛЮБОМ этапе, это не только </a:t>
            </a:r>
            <a:r>
              <a:rPr lang="ru-RU" sz="2000" u="sng" dirty="0" smtClean="0"/>
              <a:t>ПРЕСТИЖНО</a:t>
            </a:r>
            <a:r>
              <a:rPr lang="ru-RU" sz="2000" dirty="0" smtClean="0"/>
              <a:t>, но и </a:t>
            </a:r>
            <a:r>
              <a:rPr lang="ru-RU" sz="2000" u="sng" dirty="0" smtClean="0"/>
              <a:t>ЗАТРАТНО, </a:t>
            </a:r>
            <a:r>
              <a:rPr lang="ru-RU" sz="2000" dirty="0" smtClean="0"/>
              <a:t>так как необходимо </a:t>
            </a:r>
            <a:r>
              <a:rPr lang="ru-RU" sz="2000" u="sng" dirty="0" smtClean="0"/>
              <a:t>обеспечить</a:t>
            </a:r>
            <a:r>
              <a:rPr lang="ru-RU" sz="2000" dirty="0" smtClean="0"/>
              <a:t>… </a:t>
            </a:r>
          </a:p>
          <a:p>
            <a:pPr indent="361950" algn="just"/>
            <a:r>
              <a:rPr lang="ru-RU" sz="2000" i="1" dirty="0" smtClean="0">
                <a:solidFill>
                  <a:srgbClr val="C00000"/>
                </a:solidFill>
              </a:rPr>
              <a:t>достойное выступление конкурсанта на районном, областном, республиканском уровне… </a:t>
            </a:r>
          </a:p>
          <a:p>
            <a:pPr indent="361950" algn="just"/>
            <a:r>
              <a:rPr lang="ru-RU" sz="2000" i="1" dirty="0" smtClean="0">
                <a:solidFill>
                  <a:srgbClr val="C00000"/>
                </a:solidFill>
              </a:rPr>
              <a:t>замену его уроков (занятий)… </a:t>
            </a:r>
          </a:p>
          <a:p>
            <a:pPr indent="361950" algn="just"/>
            <a:r>
              <a:rPr lang="ru-RU" sz="2000" i="1" dirty="0" smtClean="0">
                <a:solidFill>
                  <a:srgbClr val="C00000"/>
                </a:solidFill>
              </a:rPr>
              <a:t>участие в «</a:t>
            </a:r>
            <a:r>
              <a:rPr lang="ru-RU" sz="2000" i="1" dirty="0" err="1" smtClean="0">
                <a:solidFill>
                  <a:srgbClr val="C00000"/>
                </a:solidFill>
              </a:rPr>
              <a:t>постконкурсных</a:t>
            </a:r>
            <a:r>
              <a:rPr lang="ru-RU" sz="2000" i="1" dirty="0" smtClean="0">
                <a:solidFill>
                  <a:srgbClr val="C00000"/>
                </a:solidFill>
              </a:rPr>
              <a:t>» мероприятиях (семинарах, лекциях, мастер-классах и др. для педагогов района, области, республики…</a:t>
            </a:r>
            <a:endParaRPr lang="ru-RU" sz="2000" i="1" dirty="0">
              <a:solidFill>
                <a:srgbClr val="C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20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71681"/>
            <a:ext cx="9144000" cy="70904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971600" y="354722"/>
            <a:ext cx="7200800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Сроки проведения конкурса</a:t>
            </a:r>
            <a:endParaRPr lang="ru-RU" sz="3000" b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212" y="1494288"/>
            <a:ext cx="6403020" cy="38517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400" dirty="0" smtClean="0"/>
              <a:t>Первый этап (в учреждениях образования)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12160" y="1482169"/>
            <a:ext cx="2843808" cy="37446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indent="361950" algn="r">
              <a:lnSpc>
                <a:spcPts val="2200"/>
              </a:lnSpc>
            </a:pPr>
            <a:r>
              <a:rPr lang="ru-RU" sz="2800" b="1" i="1" dirty="0" smtClean="0">
                <a:solidFill>
                  <a:srgbClr val="C00000"/>
                </a:solidFill>
              </a:rPr>
              <a:t>до 01.12.2019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7212" y="2052009"/>
            <a:ext cx="6403020" cy="38517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400" dirty="0" smtClean="0"/>
              <a:t>Второй (районный, городской) этап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12160" y="2045245"/>
            <a:ext cx="2843808" cy="37446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indent="361950" algn="r">
              <a:lnSpc>
                <a:spcPts val="2200"/>
              </a:lnSpc>
            </a:pPr>
            <a:r>
              <a:rPr lang="ru-RU" sz="2800" b="1" i="1" dirty="0" smtClean="0">
                <a:solidFill>
                  <a:srgbClr val="C00000"/>
                </a:solidFill>
              </a:rPr>
              <a:t>до 25.01.2020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91680" y="2443944"/>
            <a:ext cx="7164288" cy="6672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ru-RU" sz="2000" dirty="0" smtClean="0"/>
              <a:t>предоставление сводной заявки и конкурсных материалов </a:t>
            </a:r>
          </a:p>
          <a:p>
            <a:pPr algn="just">
              <a:lnSpc>
                <a:spcPts val="2200"/>
              </a:lnSpc>
            </a:pPr>
            <a:r>
              <a:rPr lang="ru-RU" sz="2000" dirty="0" smtClean="0"/>
              <a:t>в оргкомитет третьего (областного) этапа</a:t>
            </a:r>
            <a:endParaRPr lang="ru-RU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012160" y="2739654"/>
            <a:ext cx="2843808" cy="37446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indent="361950" algn="r">
              <a:lnSpc>
                <a:spcPts val="2200"/>
              </a:lnSpc>
            </a:pPr>
            <a:r>
              <a:rPr lang="ru-RU" sz="2800" b="1" i="1" dirty="0" smtClean="0">
                <a:solidFill>
                  <a:srgbClr val="C00000"/>
                </a:solidFill>
              </a:rPr>
              <a:t>до 01.02.2020</a:t>
            </a:r>
          </a:p>
        </p:txBody>
      </p:sp>
      <p:sp>
        <p:nvSpPr>
          <p:cNvPr id="3" name="Овал 2"/>
          <p:cNvSpPr/>
          <p:nvPr/>
        </p:nvSpPr>
        <p:spPr>
          <a:xfrm>
            <a:off x="107504" y="1609518"/>
            <a:ext cx="144000" cy="14400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07504" y="2172594"/>
            <a:ext cx="144000" cy="14400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>
            <a:off x="1331640" y="2490281"/>
            <a:ext cx="360040" cy="215304"/>
          </a:xfrm>
          <a:prstGeom prst="rightArrow">
            <a:avLst/>
          </a:prstGeom>
          <a:solidFill>
            <a:srgbClr val="0066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59904" y="3222480"/>
            <a:ext cx="6403020" cy="38517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400" dirty="0" smtClean="0"/>
              <a:t>Третий (областной) этап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72000" y="3210361"/>
            <a:ext cx="4286660" cy="37446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indent="361950" algn="r">
              <a:lnSpc>
                <a:spcPts val="2200"/>
              </a:lnSpc>
            </a:pPr>
            <a:r>
              <a:rPr lang="ru-RU" sz="2800" b="1" i="1" dirty="0" smtClean="0">
                <a:solidFill>
                  <a:srgbClr val="C00000"/>
                </a:solidFill>
              </a:rPr>
              <a:t>февраль-апрель 2020 г.</a:t>
            </a:r>
          </a:p>
        </p:txBody>
      </p:sp>
      <p:sp>
        <p:nvSpPr>
          <p:cNvPr id="17" name="Овал 16"/>
          <p:cNvSpPr/>
          <p:nvPr/>
        </p:nvSpPr>
        <p:spPr>
          <a:xfrm>
            <a:off x="110196" y="3337710"/>
            <a:ext cx="144000" cy="14400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676128" y="3750959"/>
            <a:ext cx="6403020" cy="38517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400" dirty="0" smtClean="0"/>
              <a:t>первый (заочный) тур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74692" y="3738840"/>
            <a:ext cx="4286660" cy="37446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indent="361950" algn="r">
              <a:lnSpc>
                <a:spcPts val="2200"/>
              </a:lnSpc>
            </a:pPr>
            <a:r>
              <a:rPr lang="ru-RU" sz="2800" b="1" i="1" dirty="0" smtClean="0">
                <a:solidFill>
                  <a:srgbClr val="C00000"/>
                </a:solidFill>
              </a:rPr>
              <a:t>01.02.2020 – 10.02.2020 </a:t>
            </a:r>
          </a:p>
        </p:txBody>
      </p:sp>
      <p:sp>
        <p:nvSpPr>
          <p:cNvPr id="20" name="Овал 19"/>
          <p:cNvSpPr/>
          <p:nvPr/>
        </p:nvSpPr>
        <p:spPr>
          <a:xfrm>
            <a:off x="526420" y="3866189"/>
            <a:ext cx="144000" cy="144000"/>
          </a:xfrm>
          <a:prstGeom prst="ellipse">
            <a:avLst/>
          </a:prstGeom>
          <a:solidFill>
            <a:srgbClr val="0066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689260" y="4864245"/>
            <a:ext cx="6403020" cy="38517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400" dirty="0" smtClean="0"/>
              <a:t>второй (очный) тур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87824" y="5137856"/>
            <a:ext cx="4286660" cy="37446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indent="361950" algn="r">
              <a:lnSpc>
                <a:spcPts val="2200"/>
              </a:lnSpc>
            </a:pPr>
            <a:r>
              <a:rPr lang="ru-RU" sz="2800" b="1" i="1" dirty="0" smtClean="0">
                <a:solidFill>
                  <a:srgbClr val="C00000"/>
                </a:solidFill>
              </a:rPr>
              <a:t>март-апрель 2020 г.</a:t>
            </a:r>
          </a:p>
        </p:txBody>
      </p:sp>
      <p:sp>
        <p:nvSpPr>
          <p:cNvPr id="23" name="Овал 22"/>
          <p:cNvSpPr/>
          <p:nvPr/>
        </p:nvSpPr>
        <p:spPr>
          <a:xfrm>
            <a:off x="539552" y="4979475"/>
            <a:ext cx="144000" cy="144000"/>
          </a:xfrm>
          <a:prstGeom prst="ellipse">
            <a:avLst/>
          </a:prstGeom>
          <a:solidFill>
            <a:srgbClr val="0066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665036" y="5417479"/>
            <a:ext cx="6403020" cy="38517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400" dirty="0" smtClean="0"/>
              <a:t>третий (очный) тур (суперфинал)</a:t>
            </a:r>
          </a:p>
        </p:txBody>
      </p:sp>
      <p:sp>
        <p:nvSpPr>
          <p:cNvPr id="26" name="Овал 25"/>
          <p:cNvSpPr/>
          <p:nvPr/>
        </p:nvSpPr>
        <p:spPr>
          <a:xfrm>
            <a:off x="515328" y="5532709"/>
            <a:ext cx="144000" cy="144000"/>
          </a:xfrm>
          <a:prstGeom prst="ellipse">
            <a:avLst/>
          </a:prstGeom>
          <a:solidFill>
            <a:srgbClr val="0066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авая фигурная скобка 26"/>
          <p:cNvSpPr/>
          <p:nvPr/>
        </p:nvSpPr>
        <p:spPr>
          <a:xfrm>
            <a:off x="5148064" y="4888249"/>
            <a:ext cx="252000" cy="914400"/>
          </a:xfrm>
          <a:prstGeom prst="rightBrace">
            <a:avLst/>
          </a:prstGeom>
          <a:noFill/>
          <a:ln w="28575">
            <a:solidFill>
              <a:srgbClr val="0066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216389" y="5886776"/>
            <a:ext cx="6403020" cy="93871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400" dirty="0" smtClean="0"/>
              <a:t>Четвертый (заключительный) этап</a:t>
            </a:r>
          </a:p>
          <a:p>
            <a:pPr>
              <a:lnSpc>
                <a:spcPts val="2200"/>
              </a:lnSpc>
            </a:pPr>
            <a:r>
              <a:rPr lang="ru-RU" i="1" dirty="0" smtClean="0"/>
              <a:t>(также включает заочный (предоставление</a:t>
            </a:r>
          </a:p>
          <a:p>
            <a:pPr>
              <a:lnSpc>
                <a:spcPts val="2200"/>
              </a:lnSpc>
            </a:pPr>
            <a:r>
              <a:rPr lang="ru-RU" i="1" dirty="0" smtClean="0"/>
              <a:t>описания опыта работы) и очные туры)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339752" y="5874657"/>
            <a:ext cx="6475393" cy="93871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ru-RU"/>
            </a:defPPr>
            <a:lvl1pPr indent="361950" algn="r">
              <a:lnSpc>
                <a:spcPts val="2200"/>
              </a:lnSpc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i="1" dirty="0">
                <a:solidFill>
                  <a:srgbClr val="C00000"/>
                </a:solidFill>
              </a:rPr>
              <a:t>сентябрь 2020 г. </a:t>
            </a:r>
            <a:endParaRPr lang="ru-RU" i="1" dirty="0" smtClean="0">
              <a:solidFill>
                <a:srgbClr val="C00000"/>
              </a:solidFill>
            </a:endParaRPr>
          </a:p>
          <a:p>
            <a:r>
              <a:rPr lang="ru-RU" sz="2000" i="1" dirty="0" smtClean="0">
                <a:solidFill>
                  <a:srgbClr val="C00000"/>
                </a:solidFill>
              </a:rPr>
              <a:t>(</a:t>
            </a:r>
            <a:r>
              <a:rPr lang="ru-RU" sz="2000" i="1" dirty="0">
                <a:solidFill>
                  <a:srgbClr val="C00000"/>
                </a:solidFill>
              </a:rPr>
              <a:t>не позднее профессионального </a:t>
            </a:r>
            <a:endParaRPr lang="ru-RU" sz="2000" i="1" dirty="0" smtClean="0">
              <a:solidFill>
                <a:srgbClr val="C00000"/>
              </a:solidFill>
            </a:endParaRPr>
          </a:p>
          <a:p>
            <a:r>
              <a:rPr lang="ru-RU" sz="2000" i="1" dirty="0" smtClean="0">
                <a:solidFill>
                  <a:srgbClr val="C00000"/>
                </a:solidFill>
              </a:rPr>
              <a:t>праздника – Дня </a:t>
            </a:r>
            <a:r>
              <a:rPr lang="ru-RU" sz="2000" i="1" dirty="0">
                <a:solidFill>
                  <a:srgbClr val="C00000"/>
                </a:solidFill>
              </a:rPr>
              <a:t>учителя)</a:t>
            </a:r>
          </a:p>
        </p:txBody>
      </p:sp>
      <p:sp>
        <p:nvSpPr>
          <p:cNvPr id="30" name="Овал 29"/>
          <p:cNvSpPr/>
          <p:nvPr/>
        </p:nvSpPr>
        <p:spPr>
          <a:xfrm>
            <a:off x="66681" y="6002006"/>
            <a:ext cx="144000" cy="14400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1688823" y="4146465"/>
            <a:ext cx="7164288" cy="65659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ru-RU" sz="2000" dirty="0" smtClean="0"/>
              <a:t>повышение квалификации участников второго (очного) тура третьего (областного) этапа </a:t>
            </a:r>
            <a:endParaRPr lang="ru-RU" sz="2000" dirty="0"/>
          </a:p>
        </p:txBody>
      </p:sp>
      <p:sp>
        <p:nvSpPr>
          <p:cNvPr id="33" name="Стрелка вправо 32"/>
          <p:cNvSpPr/>
          <p:nvPr/>
        </p:nvSpPr>
        <p:spPr>
          <a:xfrm>
            <a:off x="1328783" y="4192802"/>
            <a:ext cx="360040" cy="215304"/>
          </a:xfrm>
          <a:prstGeom prst="rightArrow">
            <a:avLst/>
          </a:prstGeom>
          <a:solidFill>
            <a:srgbClr val="0066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4572001" y="4474760"/>
            <a:ext cx="4275264" cy="3986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indent="361950" algn="r">
              <a:lnSpc>
                <a:spcPts val="2200"/>
              </a:lnSpc>
            </a:pPr>
            <a:r>
              <a:rPr lang="ru-RU" sz="2800" b="1" i="1" dirty="0" smtClean="0">
                <a:solidFill>
                  <a:srgbClr val="C00000"/>
                </a:solidFill>
              </a:rPr>
              <a:t>17.02.2020 – 21.02.2020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7630" y="980728"/>
            <a:ext cx="8586854" cy="479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500" i="1" dirty="0" smtClean="0"/>
              <a:t>(Приказ ГУО от </a:t>
            </a:r>
            <a:r>
              <a:rPr lang="ru-RU" sz="1500" i="1" dirty="0"/>
              <a:t>08.07.2019 №547 «О проведении первого, второго, третьего этапов республиканского конкурса «Учитель года Республики Беларусь</a:t>
            </a:r>
            <a:r>
              <a:rPr lang="ru-RU" sz="1500" i="1" dirty="0" smtClean="0"/>
              <a:t>»»)</a:t>
            </a:r>
            <a:endParaRPr lang="ru-RU" sz="1500" i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48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3" grpId="0" animBg="1"/>
      <p:bldP spid="14" grpId="0" animBg="1"/>
      <p:bldP spid="4" grpId="0" animBg="1"/>
      <p:bldP spid="15" grpId="0"/>
      <p:bldP spid="16" grpId="0"/>
      <p:bldP spid="17" grpId="0" animBg="1"/>
      <p:bldP spid="18" grpId="0"/>
      <p:bldP spid="19" grpId="0"/>
      <p:bldP spid="20" grpId="0" animBg="1"/>
      <p:bldP spid="21" grpId="0"/>
      <p:bldP spid="22" grpId="0"/>
      <p:bldP spid="23" grpId="0" animBg="1"/>
      <p:bldP spid="24" grpId="0"/>
      <p:bldP spid="26" grpId="0" animBg="1"/>
      <p:bldP spid="27" grpId="0" animBg="1"/>
      <p:bldP spid="28" grpId="0"/>
      <p:bldP spid="29" grpId="0"/>
      <p:bldP spid="30" grpId="0" animBg="1"/>
      <p:bldP spid="31" grpId="0"/>
      <p:bldP spid="33" grpId="0" animBg="1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71681"/>
            <a:ext cx="9144000" cy="70904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971600" y="354722"/>
            <a:ext cx="7200800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Порядок проведения конкурса</a:t>
            </a:r>
            <a:endParaRPr lang="ru-RU" sz="3000" b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212" y="1136863"/>
            <a:ext cx="6403020" cy="37446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400" dirty="0" smtClean="0"/>
              <a:t>Первый этап (в учреждениях образования)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12160" y="1124744"/>
            <a:ext cx="2843808" cy="3986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indent="361950" algn="r">
              <a:lnSpc>
                <a:spcPts val="2200"/>
              </a:lnSpc>
            </a:pPr>
            <a:r>
              <a:rPr lang="ru-RU" sz="2800" b="1" i="1" dirty="0" smtClean="0">
                <a:solidFill>
                  <a:srgbClr val="C00000"/>
                </a:solidFill>
              </a:rPr>
              <a:t>до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i="1" dirty="0" smtClean="0">
                <a:solidFill>
                  <a:srgbClr val="C00000"/>
                </a:solidFill>
              </a:rPr>
              <a:t>01.12.2019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35496" y="1381445"/>
            <a:ext cx="1362460" cy="391371"/>
          </a:xfrm>
          <a:prstGeom prst="downArrow">
            <a:avLst/>
          </a:prstGeom>
          <a:gradFill flip="none" rotWithShape="1">
            <a:gsLst>
              <a:gs pos="0">
                <a:srgbClr val="006600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539552" y="1844824"/>
            <a:ext cx="8496944" cy="463203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indent="361950">
              <a:lnSpc>
                <a:spcPts val="2200"/>
              </a:lnSpc>
            </a:pPr>
            <a:r>
              <a:rPr lang="ru-RU" sz="2400" u="sng" dirty="0" smtClean="0"/>
              <a:t>руководитель</a:t>
            </a:r>
            <a:r>
              <a:rPr lang="ru-RU" sz="2400" dirty="0" smtClean="0"/>
              <a:t> учреждения образования утверждает </a:t>
            </a:r>
          </a:p>
          <a:p>
            <a:pPr>
              <a:lnSpc>
                <a:spcPts val="2200"/>
              </a:lnSpc>
            </a:pPr>
            <a:r>
              <a:rPr lang="ru-RU" sz="2400" dirty="0" smtClean="0"/>
              <a:t>состав оргкомитета </a:t>
            </a:r>
            <a:r>
              <a:rPr lang="ru-RU" sz="2400" i="1" dirty="0" smtClean="0">
                <a:solidFill>
                  <a:srgbClr val="C00000"/>
                </a:solidFill>
              </a:rPr>
              <a:t>(не позднее, чем за один месяц </a:t>
            </a:r>
          </a:p>
          <a:p>
            <a:pPr>
              <a:lnSpc>
                <a:spcPts val="2200"/>
              </a:lnSpc>
            </a:pPr>
            <a:r>
              <a:rPr lang="ru-RU" sz="2400" i="1" dirty="0" smtClean="0">
                <a:solidFill>
                  <a:srgbClr val="C00000"/>
                </a:solidFill>
              </a:rPr>
              <a:t>до начала этапа)</a:t>
            </a:r>
            <a:r>
              <a:rPr lang="ru-RU" sz="2400" dirty="0" smtClean="0"/>
              <a:t>;</a:t>
            </a:r>
          </a:p>
          <a:p>
            <a:pPr indent="361950">
              <a:lnSpc>
                <a:spcPts val="2200"/>
              </a:lnSpc>
              <a:spcBef>
                <a:spcPts val="600"/>
              </a:spcBef>
            </a:pPr>
            <a:r>
              <a:rPr lang="ru-RU" sz="2400" u="sng" dirty="0" smtClean="0"/>
              <a:t>оргкомитет:</a:t>
            </a:r>
          </a:p>
          <a:p>
            <a:pPr marL="722313" indent="350838">
              <a:lnSpc>
                <a:spcPts val="2200"/>
              </a:lnSpc>
            </a:pPr>
            <a:r>
              <a:rPr lang="ru-RU" sz="2400" dirty="0" smtClean="0"/>
              <a:t>избирает председателя, </a:t>
            </a:r>
          </a:p>
          <a:p>
            <a:pPr marL="722313" indent="350838">
              <a:lnSpc>
                <a:spcPts val="2200"/>
              </a:lnSpc>
            </a:pPr>
            <a:r>
              <a:rPr lang="ru-RU" sz="2400" dirty="0" smtClean="0"/>
              <a:t>принимает заявки и конкурсные материалы </a:t>
            </a:r>
          </a:p>
          <a:p>
            <a:pPr marL="722313">
              <a:lnSpc>
                <a:spcPts val="2200"/>
              </a:lnSpc>
            </a:pPr>
            <a:r>
              <a:rPr lang="ru-RU" sz="2400" dirty="0" smtClean="0"/>
              <a:t>(описание опыта собственной педагогической деятельности) от учителей, желающих участвовать </a:t>
            </a:r>
          </a:p>
          <a:p>
            <a:pPr marL="722313">
              <a:lnSpc>
                <a:spcPts val="2200"/>
              </a:lnSpc>
            </a:pPr>
            <a:r>
              <a:rPr lang="ru-RU" sz="2400" dirty="0" smtClean="0"/>
              <a:t>в конкурсе </a:t>
            </a:r>
            <a:r>
              <a:rPr lang="ru-RU" sz="2400" i="1" dirty="0" smtClean="0">
                <a:solidFill>
                  <a:srgbClr val="C00000"/>
                </a:solidFill>
              </a:rPr>
              <a:t>(до 20.10.2019)</a:t>
            </a:r>
            <a:r>
              <a:rPr lang="ru-RU" sz="2400" dirty="0" smtClean="0"/>
              <a:t>,</a:t>
            </a:r>
          </a:p>
          <a:p>
            <a:pPr marL="722313" indent="350838">
              <a:lnSpc>
                <a:spcPts val="2200"/>
              </a:lnSpc>
            </a:pPr>
            <a:r>
              <a:rPr lang="ru-RU" sz="2400" dirty="0" smtClean="0"/>
              <a:t>определяет состав жюри </a:t>
            </a:r>
            <a:r>
              <a:rPr lang="ru-RU" sz="2400" i="1" dirty="0">
                <a:solidFill>
                  <a:srgbClr val="C00000"/>
                </a:solidFill>
              </a:rPr>
              <a:t>(не позднее, чем за один месяц до начала этапа</a:t>
            </a:r>
            <a:r>
              <a:rPr lang="ru-RU" sz="2400" i="1" dirty="0" smtClean="0">
                <a:solidFill>
                  <a:srgbClr val="C00000"/>
                </a:solidFill>
              </a:rPr>
              <a:t>)</a:t>
            </a:r>
            <a:r>
              <a:rPr lang="ru-RU" sz="2400" dirty="0" smtClean="0"/>
              <a:t>.</a:t>
            </a:r>
          </a:p>
          <a:p>
            <a:pPr>
              <a:lnSpc>
                <a:spcPts val="2200"/>
              </a:lnSpc>
              <a:spcBef>
                <a:spcPts val="600"/>
              </a:spcBef>
            </a:pPr>
            <a:r>
              <a:rPr lang="ru-RU" sz="2400" dirty="0" smtClean="0"/>
              <a:t>!!! Конкурс на данном этапе проводится при наличии </a:t>
            </a:r>
          </a:p>
          <a:p>
            <a:pPr>
              <a:lnSpc>
                <a:spcPts val="2200"/>
              </a:lnSpc>
              <a:spcAft>
                <a:spcPts val="600"/>
              </a:spcAft>
            </a:pPr>
            <a:r>
              <a:rPr lang="ru-RU" sz="2400" u="sng" dirty="0" smtClean="0">
                <a:solidFill>
                  <a:srgbClr val="C00000"/>
                </a:solidFill>
              </a:rPr>
              <a:t>не менее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u="sng" dirty="0" smtClean="0">
                <a:solidFill>
                  <a:srgbClr val="C00000"/>
                </a:solidFill>
              </a:rPr>
              <a:t>2-х </a:t>
            </a:r>
            <a:r>
              <a:rPr lang="ru-RU" sz="2400" dirty="0" smtClean="0"/>
              <a:t>кандидатов для участия в каждой номинации!!!</a:t>
            </a:r>
          </a:p>
          <a:p>
            <a:pPr>
              <a:lnSpc>
                <a:spcPts val="2200"/>
              </a:lnSpc>
              <a:spcBef>
                <a:spcPts val="600"/>
              </a:spcBef>
            </a:pPr>
            <a:r>
              <a:rPr lang="ru-RU" sz="2400" dirty="0" smtClean="0"/>
              <a:t>!!! Определяются </a:t>
            </a:r>
            <a:r>
              <a:rPr lang="ru-RU" sz="2400" u="sng" dirty="0" smtClean="0">
                <a:solidFill>
                  <a:srgbClr val="C00000"/>
                </a:solidFill>
              </a:rPr>
              <a:t>по одному победителю в каждой номинации</a:t>
            </a:r>
            <a:r>
              <a:rPr lang="ru-RU" sz="2400" dirty="0" smtClean="0"/>
              <a:t>, которые принимают участие в следующем этапе конкурса!!!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8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71681"/>
            <a:ext cx="9144000" cy="70904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971600" y="354722"/>
            <a:ext cx="7200800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Порядок проведения конкурса</a:t>
            </a:r>
            <a:endParaRPr lang="ru-RU" sz="3000" b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212" y="1136863"/>
            <a:ext cx="6403020" cy="37446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400" dirty="0" smtClean="0"/>
              <a:t>Первый этап (в учреждениях образования)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12160" y="1124744"/>
            <a:ext cx="2843808" cy="3986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indent="361950" algn="r">
              <a:lnSpc>
                <a:spcPts val="2200"/>
              </a:lnSpc>
            </a:pPr>
            <a:r>
              <a:rPr lang="ru-RU" sz="2800" b="1" i="1" dirty="0" smtClean="0">
                <a:solidFill>
                  <a:srgbClr val="C00000"/>
                </a:solidFill>
              </a:rPr>
              <a:t>до 01.12.2019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35496" y="1381445"/>
            <a:ext cx="1362460" cy="391371"/>
          </a:xfrm>
          <a:prstGeom prst="downArrow">
            <a:avLst/>
          </a:prstGeom>
          <a:gradFill flip="none" rotWithShape="1">
            <a:gsLst>
              <a:gs pos="0">
                <a:srgbClr val="006600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539552" y="1844824"/>
            <a:ext cx="8496944" cy="442172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indent="361950">
              <a:lnSpc>
                <a:spcPts val="2200"/>
              </a:lnSpc>
            </a:pPr>
            <a:r>
              <a:rPr lang="ru-RU" sz="2400" b="1" dirty="0" smtClean="0"/>
              <a:t>Конкурсные мероприятия </a:t>
            </a:r>
            <a:r>
              <a:rPr lang="ru-RU" sz="2400" dirty="0" smtClean="0"/>
              <a:t>(обязательные):</a:t>
            </a:r>
          </a:p>
          <a:p>
            <a:pPr indent="361950">
              <a:spcBef>
                <a:spcPts val="600"/>
              </a:spcBef>
            </a:pPr>
            <a:r>
              <a:rPr lang="ru-RU" sz="2400" dirty="0" smtClean="0"/>
              <a:t>- </a:t>
            </a:r>
            <a:r>
              <a:rPr lang="ru-RU" sz="2400" dirty="0" smtClean="0">
                <a:solidFill>
                  <a:srgbClr val="C00000"/>
                </a:solidFill>
              </a:rPr>
              <a:t>открытый </a:t>
            </a:r>
            <a:r>
              <a:rPr lang="ru-RU" sz="2400" dirty="0">
                <a:solidFill>
                  <a:srgbClr val="C00000"/>
                </a:solidFill>
              </a:rPr>
              <a:t>урок (занятие) по теме, выбранной </a:t>
            </a:r>
            <a:r>
              <a:rPr lang="ru-RU" sz="2400" dirty="0" smtClean="0">
                <a:solidFill>
                  <a:srgbClr val="C00000"/>
                </a:solidFill>
              </a:rPr>
              <a:t>конкурсантом </a:t>
            </a:r>
            <a:r>
              <a:rPr lang="ru-RU" sz="2000" i="1" dirty="0" smtClean="0"/>
              <a:t>(проводится в учреждении образования, где работает конкурсант);</a:t>
            </a:r>
            <a:endParaRPr lang="ru-RU" sz="2000" i="1" dirty="0"/>
          </a:p>
          <a:p>
            <a:pPr marL="4763" indent="357188">
              <a:spcBef>
                <a:spcPts val="600"/>
              </a:spcBef>
            </a:pPr>
            <a:r>
              <a:rPr lang="ru-RU" sz="2400" dirty="0" smtClean="0"/>
              <a:t>- </a:t>
            </a:r>
            <a:r>
              <a:rPr lang="ru-RU" sz="2400" dirty="0" smtClean="0">
                <a:solidFill>
                  <a:srgbClr val="C00000"/>
                </a:solidFill>
              </a:rPr>
              <a:t>представление </a:t>
            </a:r>
            <a:r>
              <a:rPr lang="ru-RU" sz="2400" dirty="0">
                <a:solidFill>
                  <a:srgbClr val="C00000"/>
                </a:solidFill>
              </a:rPr>
              <a:t>опыта собственной педагогической деятельности на заседании педагогического совета учреждения </a:t>
            </a:r>
            <a:r>
              <a:rPr lang="ru-RU" sz="2400" dirty="0" smtClean="0">
                <a:solidFill>
                  <a:srgbClr val="C00000"/>
                </a:solidFill>
              </a:rPr>
              <a:t>образования </a:t>
            </a:r>
            <a:r>
              <a:rPr lang="ru-RU" sz="2000" i="1" dirty="0" smtClean="0"/>
              <a:t>(в </a:t>
            </a:r>
            <a:r>
              <a:rPr lang="ru-RU" sz="2000" i="1" dirty="0"/>
              <a:t>выступлении участник раскрывает направления своей работы, осуществляет подробный анализ решаемых педагогических проблем и представляет свои педагогические идеи, реализация которых способствовала результатам, достигнутым </a:t>
            </a:r>
            <a:r>
              <a:rPr lang="ru-RU" sz="2000" i="1" dirty="0" smtClean="0"/>
              <a:t>обучающимися)</a:t>
            </a:r>
            <a:r>
              <a:rPr lang="ru-RU" sz="2400" dirty="0" smtClean="0"/>
              <a:t>.</a:t>
            </a:r>
          </a:p>
          <a:p>
            <a:pPr indent="361950" algn="r">
              <a:spcBef>
                <a:spcPts val="600"/>
              </a:spcBef>
            </a:pPr>
            <a:r>
              <a:rPr lang="ru-RU" sz="2400" dirty="0" smtClean="0"/>
              <a:t>!!! Иные конкурсные мероприятия, определяемые оргкомитетом (</a:t>
            </a:r>
            <a:r>
              <a:rPr lang="ru-RU" sz="2000" i="1" dirty="0" smtClean="0"/>
              <a:t>исходя </a:t>
            </a:r>
            <a:r>
              <a:rPr lang="ru-RU" sz="2000" i="1" dirty="0" smtClean="0">
                <a:solidFill>
                  <a:srgbClr val="C00000"/>
                </a:solidFill>
              </a:rPr>
              <a:t>из целесообразности</a:t>
            </a:r>
            <a:r>
              <a:rPr lang="ru-RU" sz="2400" dirty="0" smtClean="0"/>
              <a:t>)!!!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10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71681"/>
            <a:ext cx="9144000" cy="70904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971600" y="354722"/>
            <a:ext cx="7200800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Порядок проведения конкурса</a:t>
            </a:r>
            <a:endParaRPr lang="ru-RU" sz="3000" b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9552" y="980728"/>
            <a:ext cx="8496944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4763" indent="-4763">
              <a:spcBef>
                <a:spcPts val="600"/>
              </a:spcBef>
            </a:pPr>
            <a:r>
              <a:rPr lang="ru-RU" sz="2000" i="1" dirty="0" smtClean="0">
                <a:solidFill>
                  <a:srgbClr val="C00000"/>
                </a:solidFill>
              </a:rPr>
              <a:t>Протокол заседания педагогического </a:t>
            </a:r>
            <a:r>
              <a:rPr lang="ru-RU" sz="2000" i="1" dirty="0">
                <a:solidFill>
                  <a:srgbClr val="C00000"/>
                </a:solidFill>
              </a:rPr>
              <a:t>совета учреждения </a:t>
            </a:r>
            <a:r>
              <a:rPr lang="ru-RU" sz="2000" i="1" dirty="0" smtClean="0">
                <a:solidFill>
                  <a:srgbClr val="C00000"/>
                </a:solidFill>
              </a:rPr>
              <a:t>образования</a:t>
            </a:r>
            <a:endParaRPr lang="ru-RU" sz="2000" i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622130" y="5877272"/>
            <a:ext cx="8496944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4763" indent="-4763">
              <a:spcBef>
                <a:spcPts val="600"/>
              </a:spcBef>
            </a:pPr>
            <a:r>
              <a:rPr lang="ru-RU" sz="2000" i="1" dirty="0" smtClean="0">
                <a:solidFill>
                  <a:srgbClr val="C00000"/>
                </a:solidFill>
              </a:rPr>
              <a:t>Приказ «Об итогах первого (в учреждениях образования) этапе конкурса» (издается в учреждении образования после завершения указанного этапа конкурса)</a:t>
            </a:r>
            <a:endParaRPr lang="ru-RU" sz="2000" i="1" dirty="0" smtClean="0"/>
          </a:p>
        </p:txBody>
      </p:sp>
      <p:grpSp>
        <p:nvGrpSpPr>
          <p:cNvPr id="3" name="Группа 2"/>
          <p:cNvGrpSpPr/>
          <p:nvPr/>
        </p:nvGrpSpPr>
        <p:grpSpPr>
          <a:xfrm>
            <a:off x="643393" y="1424851"/>
            <a:ext cx="6376879" cy="4433658"/>
            <a:chOff x="643393" y="1424851"/>
            <a:chExt cx="6376879" cy="4433658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8" t="17944" r="34721" b="7918"/>
            <a:stretch/>
          </p:blipFill>
          <p:spPr bwMode="auto">
            <a:xfrm>
              <a:off x="643393" y="1424851"/>
              <a:ext cx="6376879" cy="443365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2607696" y="1424851"/>
              <a:ext cx="1224136" cy="33855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4763" indent="-4763">
                <a:spcBef>
                  <a:spcPts val="600"/>
                </a:spcBef>
              </a:pPr>
              <a:r>
                <a:rPr lang="ru-RU" sz="1600" b="1" dirty="0" smtClean="0">
                  <a:solidFill>
                    <a:srgbClr val="C00000"/>
                  </a:solidFill>
                </a:rPr>
                <a:t>пример</a:t>
              </a:r>
              <a:endParaRPr lang="ru-RU" sz="1600" b="1" dirty="0" smtClean="0"/>
            </a:p>
          </p:txBody>
        </p:sp>
      </p:grp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55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71681"/>
            <a:ext cx="9144000" cy="70904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971600" y="354722"/>
            <a:ext cx="7200800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Порядок проведения конкурса</a:t>
            </a:r>
            <a:endParaRPr lang="ru-RU" sz="3000" b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212" y="1136863"/>
            <a:ext cx="6403020" cy="37446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400" dirty="0" smtClean="0"/>
              <a:t>Первый этап (в учреждениях образования)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12160" y="1124744"/>
            <a:ext cx="2843808" cy="3986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indent="361950" algn="r">
              <a:lnSpc>
                <a:spcPts val="2200"/>
              </a:lnSpc>
            </a:pPr>
            <a:r>
              <a:rPr lang="ru-RU" sz="2800" b="1" i="1" dirty="0" smtClean="0">
                <a:solidFill>
                  <a:srgbClr val="C00000"/>
                </a:solidFill>
              </a:rPr>
              <a:t>до 01.12.2019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35496" y="1381445"/>
            <a:ext cx="1362460" cy="391371"/>
          </a:xfrm>
          <a:prstGeom prst="downArrow">
            <a:avLst/>
          </a:prstGeom>
          <a:gradFill flip="none" rotWithShape="1">
            <a:gsLst>
              <a:gs pos="0">
                <a:srgbClr val="006600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539552" y="1844824"/>
            <a:ext cx="8496944" cy="442172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indent="361950">
              <a:lnSpc>
                <a:spcPts val="2200"/>
              </a:lnSpc>
            </a:pPr>
            <a:r>
              <a:rPr lang="ru-RU" sz="2400" b="1" dirty="0" smtClean="0"/>
              <a:t>Конкурсные мероприятия </a:t>
            </a:r>
            <a:r>
              <a:rPr lang="ru-RU" sz="2400" dirty="0" smtClean="0"/>
              <a:t>(обязательные):</a:t>
            </a:r>
          </a:p>
          <a:p>
            <a:pPr indent="361950">
              <a:spcBef>
                <a:spcPts val="600"/>
              </a:spcBef>
            </a:pPr>
            <a:r>
              <a:rPr lang="ru-RU" sz="2400" dirty="0" smtClean="0"/>
              <a:t>- </a:t>
            </a:r>
            <a:r>
              <a:rPr lang="ru-RU" sz="2400" dirty="0" smtClean="0">
                <a:solidFill>
                  <a:srgbClr val="C00000"/>
                </a:solidFill>
              </a:rPr>
              <a:t>открытый </a:t>
            </a:r>
            <a:r>
              <a:rPr lang="ru-RU" sz="2400" dirty="0">
                <a:solidFill>
                  <a:srgbClr val="C00000"/>
                </a:solidFill>
              </a:rPr>
              <a:t>урок (занятие) по теме, выбранной </a:t>
            </a:r>
            <a:r>
              <a:rPr lang="ru-RU" sz="2400" dirty="0" smtClean="0">
                <a:solidFill>
                  <a:srgbClr val="C00000"/>
                </a:solidFill>
              </a:rPr>
              <a:t>конкурсантом </a:t>
            </a:r>
            <a:r>
              <a:rPr lang="ru-RU" sz="2000" i="1" dirty="0" smtClean="0"/>
              <a:t>(проводится в учреждении образования, где работает конкурсант);</a:t>
            </a:r>
            <a:endParaRPr lang="ru-RU" sz="2000" i="1" dirty="0"/>
          </a:p>
          <a:p>
            <a:pPr marL="4763" indent="357188">
              <a:spcBef>
                <a:spcPts val="600"/>
              </a:spcBef>
            </a:pPr>
            <a:r>
              <a:rPr lang="ru-RU" sz="2400" dirty="0" smtClean="0"/>
              <a:t>- </a:t>
            </a:r>
            <a:r>
              <a:rPr lang="ru-RU" sz="2400" dirty="0" smtClean="0">
                <a:solidFill>
                  <a:srgbClr val="C00000"/>
                </a:solidFill>
              </a:rPr>
              <a:t>представление </a:t>
            </a:r>
            <a:r>
              <a:rPr lang="ru-RU" sz="2400" dirty="0">
                <a:solidFill>
                  <a:srgbClr val="C00000"/>
                </a:solidFill>
              </a:rPr>
              <a:t>опыта собственной педагогической деятельности на заседании педагогического совета учреждения </a:t>
            </a:r>
            <a:r>
              <a:rPr lang="ru-RU" sz="2400" dirty="0" smtClean="0">
                <a:solidFill>
                  <a:srgbClr val="C00000"/>
                </a:solidFill>
              </a:rPr>
              <a:t>образования </a:t>
            </a:r>
            <a:r>
              <a:rPr lang="ru-RU" sz="2000" i="1" dirty="0" smtClean="0"/>
              <a:t>(в </a:t>
            </a:r>
            <a:r>
              <a:rPr lang="ru-RU" sz="2000" i="1" dirty="0"/>
              <a:t>выступлении участник раскрывает направления своей работы, осуществляет подробный анализ решаемых педагогических проблем и представляет свои педагогические идеи, реализация которых способствовала результатам, достигнутым </a:t>
            </a:r>
            <a:r>
              <a:rPr lang="ru-RU" sz="2000" i="1" dirty="0" smtClean="0"/>
              <a:t>обучающимися)</a:t>
            </a:r>
            <a:r>
              <a:rPr lang="ru-RU" sz="2400" dirty="0" smtClean="0"/>
              <a:t>.</a:t>
            </a:r>
          </a:p>
          <a:p>
            <a:pPr indent="361950" algn="r">
              <a:spcBef>
                <a:spcPts val="600"/>
              </a:spcBef>
            </a:pPr>
            <a:r>
              <a:rPr lang="ru-RU" sz="2400" dirty="0" smtClean="0"/>
              <a:t>!!! Иные конкурсные мероприятия, определяемые оргкомитетом (</a:t>
            </a:r>
            <a:r>
              <a:rPr lang="ru-RU" sz="2000" i="1" dirty="0" smtClean="0"/>
              <a:t>исходя </a:t>
            </a:r>
            <a:r>
              <a:rPr lang="ru-RU" sz="2000" i="1" dirty="0" smtClean="0">
                <a:solidFill>
                  <a:srgbClr val="C00000"/>
                </a:solidFill>
              </a:rPr>
              <a:t>из целесообразности</a:t>
            </a:r>
            <a:r>
              <a:rPr lang="ru-RU" sz="2400" dirty="0" smtClean="0"/>
              <a:t>)!!!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123728" y="5373216"/>
            <a:ext cx="6912768" cy="1008112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43608" y="2204864"/>
            <a:ext cx="3312368" cy="432048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15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71681"/>
            <a:ext cx="9144000" cy="70904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971600" y="354722"/>
            <a:ext cx="7200800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Порядок проведения конкурса</a:t>
            </a:r>
            <a:endParaRPr lang="ru-RU" sz="3000" b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9551" y="1124744"/>
            <a:ext cx="8372375" cy="9079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400" dirty="0" smtClean="0">
                <a:solidFill>
                  <a:srgbClr val="C00000"/>
                </a:solidFill>
              </a:rPr>
              <a:t>Конкурсное мероприятие «Открытый урок </a:t>
            </a:r>
            <a:r>
              <a:rPr lang="ru-RU" sz="2400" dirty="0">
                <a:solidFill>
                  <a:srgbClr val="C00000"/>
                </a:solidFill>
              </a:rPr>
              <a:t>(</a:t>
            </a:r>
            <a:r>
              <a:rPr lang="ru-RU" sz="2400" dirty="0" smtClean="0">
                <a:solidFill>
                  <a:srgbClr val="C00000"/>
                </a:solidFill>
              </a:rPr>
              <a:t>занятие)…»</a:t>
            </a:r>
          </a:p>
          <a:p>
            <a:pPr indent="361950">
              <a:spcBef>
                <a:spcPts val="600"/>
              </a:spcBef>
            </a:pPr>
            <a:endParaRPr lang="ru-RU" sz="24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5" t="25336" r="25411" b="39617"/>
          <a:stretch/>
        </p:blipFill>
        <p:spPr bwMode="auto">
          <a:xfrm>
            <a:off x="323529" y="1578714"/>
            <a:ext cx="3600400" cy="1591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8" t="41002" r="25332" b="47862"/>
          <a:stretch/>
        </p:blipFill>
        <p:spPr bwMode="auto">
          <a:xfrm>
            <a:off x="341714" y="3194740"/>
            <a:ext cx="3582216" cy="591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33" t="35867" r="25799" b="15131"/>
          <a:stretch/>
        </p:blipFill>
        <p:spPr bwMode="auto">
          <a:xfrm>
            <a:off x="323529" y="3933974"/>
            <a:ext cx="3600399" cy="23313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539552" y="3861048"/>
            <a:ext cx="2736304" cy="216024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67544" y="1700808"/>
            <a:ext cx="3456384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dirty="0" smtClean="0">
                <a:solidFill>
                  <a:srgbClr val="C00000"/>
                </a:solidFill>
              </a:rPr>
              <a:t>+ конспект</a:t>
            </a:r>
            <a:endParaRPr lang="ru-RU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341714" y="6383698"/>
            <a:ext cx="8549142" cy="3231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ru-RU" sz="1600" dirty="0" smtClean="0">
                <a:solidFill>
                  <a:srgbClr val="C00000"/>
                </a:solidFill>
              </a:rPr>
              <a:t>+ самоанализ урока (занятия), как обязательная часть данного конкурсного мероприятия</a:t>
            </a:r>
            <a:endParaRPr lang="ru-RU" sz="1600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92" t="23900" r="30072" b="17992"/>
          <a:stretch/>
        </p:blipFill>
        <p:spPr bwMode="auto">
          <a:xfrm>
            <a:off x="5184068" y="4131302"/>
            <a:ext cx="2232248" cy="1596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71171" y="5794104"/>
            <a:ext cx="4572000" cy="55720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en-US" sz="1500" dirty="0">
                <a:hlinkClick r:id="rId6"/>
              </a:rPr>
              <a:t>http://</a:t>
            </a:r>
            <a:r>
              <a:rPr lang="en-US" sz="1500" dirty="0" smtClean="0">
                <a:hlinkClick r:id="rId6"/>
              </a:rPr>
              <a:t>iro.gomel.by/images/doc/pecomend/2019_2020/shytova.pdf</a:t>
            </a:r>
            <a:r>
              <a:rPr lang="en-US" sz="1500" dirty="0" smtClean="0"/>
              <a:t> </a:t>
            </a:r>
            <a:endParaRPr lang="ru-RU" sz="15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39952" y="3376770"/>
            <a:ext cx="4572000" cy="55720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en-US" sz="1500" dirty="0">
                <a:hlinkClick r:id="rId7"/>
              </a:rPr>
              <a:t>http://</a:t>
            </a:r>
            <a:r>
              <a:rPr lang="en-US" sz="1500" dirty="0" smtClean="0">
                <a:hlinkClick r:id="rId7"/>
              </a:rPr>
              <a:t>iro.gomel.by/images/doc/pecomend/2018_2019/emd.pdf</a:t>
            </a:r>
            <a:r>
              <a:rPr lang="en-US" sz="1500" dirty="0" smtClean="0"/>
              <a:t> </a:t>
            </a:r>
            <a:endParaRPr lang="ru-RU" sz="15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1" t="19789" r="25878" b="20421"/>
          <a:stretch/>
        </p:blipFill>
        <p:spPr bwMode="auto">
          <a:xfrm>
            <a:off x="5184068" y="1693050"/>
            <a:ext cx="2232248" cy="1657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441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71681"/>
            <a:ext cx="9144000" cy="70904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971600" y="354722"/>
            <a:ext cx="7200800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Порядок проведения конкурса</a:t>
            </a:r>
            <a:endParaRPr lang="ru-RU" sz="3000" b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212" y="1136863"/>
            <a:ext cx="6403020" cy="38517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400" dirty="0" smtClean="0"/>
              <a:t>Второй (районный, городской) этап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12160" y="1124744"/>
            <a:ext cx="2843808" cy="3986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indent="361950" algn="r">
              <a:lnSpc>
                <a:spcPts val="2200"/>
              </a:lnSpc>
            </a:pPr>
            <a:r>
              <a:rPr lang="ru-RU" sz="2800" b="1" i="1" dirty="0" smtClean="0">
                <a:solidFill>
                  <a:srgbClr val="C00000"/>
                </a:solidFill>
              </a:rPr>
              <a:t>до 25.01.2020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35496" y="1381445"/>
            <a:ext cx="1362460" cy="391371"/>
          </a:xfrm>
          <a:prstGeom prst="downArrow">
            <a:avLst/>
          </a:prstGeom>
          <a:gradFill flip="none" rotWithShape="1">
            <a:gsLst>
              <a:gs pos="0">
                <a:srgbClr val="006600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539552" y="1844824"/>
            <a:ext cx="8496944" cy="491416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indent="361950">
              <a:lnSpc>
                <a:spcPts val="2200"/>
              </a:lnSpc>
            </a:pPr>
            <a:r>
              <a:rPr lang="ru-RU" sz="2400" u="sng" dirty="0" smtClean="0"/>
              <a:t>Начальник отдела</a:t>
            </a:r>
            <a:r>
              <a:rPr lang="ru-RU" sz="2400" dirty="0" smtClean="0"/>
              <a:t> образования спорта и туризма (образования) райисполкомов, управления образования Гомельского горисполкома утверждает </a:t>
            </a:r>
          </a:p>
          <a:p>
            <a:pPr>
              <a:lnSpc>
                <a:spcPts val="2200"/>
              </a:lnSpc>
            </a:pPr>
            <a:r>
              <a:rPr lang="ru-RU" sz="2400" dirty="0" smtClean="0"/>
              <a:t>состав оргкомитета </a:t>
            </a:r>
            <a:r>
              <a:rPr lang="ru-RU" sz="2400" i="1" dirty="0" smtClean="0">
                <a:solidFill>
                  <a:srgbClr val="C00000"/>
                </a:solidFill>
              </a:rPr>
              <a:t>(не позднее, чем за один месяц </a:t>
            </a:r>
          </a:p>
          <a:p>
            <a:pPr>
              <a:lnSpc>
                <a:spcPts val="2200"/>
              </a:lnSpc>
            </a:pPr>
            <a:r>
              <a:rPr lang="ru-RU" sz="2400" i="1" dirty="0" smtClean="0">
                <a:solidFill>
                  <a:srgbClr val="C00000"/>
                </a:solidFill>
              </a:rPr>
              <a:t>до начала этапа)</a:t>
            </a:r>
            <a:r>
              <a:rPr lang="ru-RU" sz="2400" dirty="0" smtClean="0"/>
              <a:t>;</a:t>
            </a:r>
          </a:p>
          <a:p>
            <a:pPr indent="361950">
              <a:lnSpc>
                <a:spcPts val="2200"/>
              </a:lnSpc>
              <a:spcBef>
                <a:spcPts val="900"/>
              </a:spcBef>
            </a:pPr>
            <a:r>
              <a:rPr lang="ru-RU" sz="2400" u="sng" dirty="0" smtClean="0"/>
              <a:t>оргкомитет:</a:t>
            </a:r>
          </a:p>
          <a:p>
            <a:pPr marL="722313" indent="350838">
              <a:lnSpc>
                <a:spcPts val="2200"/>
              </a:lnSpc>
            </a:pPr>
            <a:r>
              <a:rPr lang="ru-RU" sz="2400" dirty="0" smtClean="0"/>
              <a:t>избирает председателя, </a:t>
            </a:r>
          </a:p>
          <a:p>
            <a:pPr marL="722313" indent="350838">
              <a:lnSpc>
                <a:spcPts val="2200"/>
              </a:lnSpc>
            </a:pPr>
            <a:r>
              <a:rPr lang="ru-RU" sz="2400" dirty="0" smtClean="0"/>
              <a:t>принимает заявки и конкурсные материалы </a:t>
            </a:r>
          </a:p>
          <a:p>
            <a:pPr marL="722313">
              <a:lnSpc>
                <a:spcPts val="2200"/>
              </a:lnSpc>
            </a:pPr>
            <a:r>
              <a:rPr lang="ru-RU" sz="2400" dirty="0" smtClean="0"/>
              <a:t>(описание опыта собственной педагогической деятельности, а также иные материалы, определяемые оргкомитетом),</a:t>
            </a:r>
          </a:p>
          <a:p>
            <a:pPr marL="722313" indent="350838">
              <a:lnSpc>
                <a:spcPts val="2200"/>
              </a:lnSpc>
            </a:pPr>
            <a:r>
              <a:rPr lang="ru-RU" sz="2400" dirty="0" smtClean="0"/>
              <a:t>определяет состав жюри </a:t>
            </a:r>
            <a:r>
              <a:rPr lang="ru-RU" sz="2400" i="1" dirty="0">
                <a:solidFill>
                  <a:srgbClr val="C00000"/>
                </a:solidFill>
              </a:rPr>
              <a:t>(не позднее, чем за один месяц до начала этапа</a:t>
            </a:r>
            <a:r>
              <a:rPr lang="ru-RU" sz="2400" i="1" dirty="0" smtClean="0">
                <a:solidFill>
                  <a:srgbClr val="C00000"/>
                </a:solidFill>
              </a:rPr>
              <a:t>)</a:t>
            </a:r>
            <a:r>
              <a:rPr lang="ru-RU" sz="2400" dirty="0" smtClean="0"/>
              <a:t>.</a:t>
            </a:r>
          </a:p>
          <a:p>
            <a:pPr>
              <a:lnSpc>
                <a:spcPts val="2200"/>
              </a:lnSpc>
              <a:spcBef>
                <a:spcPts val="900"/>
              </a:spcBef>
            </a:pPr>
            <a:r>
              <a:rPr lang="ru-RU" sz="2400" dirty="0" smtClean="0"/>
              <a:t>!!! Конкурс проводится по каждой номинации!!!</a:t>
            </a:r>
          </a:p>
          <a:p>
            <a:pPr>
              <a:lnSpc>
                <a:spcPts val="2200"/>
              </a:lnSpc>
              <a:spcBef>
                <a:spcPts val="600"/>
              </a:spcBef>
            </a:pPr>
            <a:r>
              <a:rPr lang="ru-RU" sz="2400" dirty="0" smtClean="0"/>
              <a:t>!!! Определяются </a:t>
            </a:r>
            <a:r>
              <a:rPr lang="ru-RU" sz="2400" u="sng" dirty="0" smtClean="0">
                <a:solidFill>
                  <a:srgbClr val="C00000"/>
                </a:solidFill>
              </a:rPr>
              <a:t>по одному победителю в каждой номинации</a:t>
            </a:r>
            <a:r>
              <a:rPr lang="ru-RU" sz="2400" dirty="0" smtClean="0"/>
              <a:t>, которые принимают участие в следующем этапе конкурса!!!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75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71681"/>
            <a:ext cx="9144000" cy="70904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971600" y="354722"/>
            <a:ext cx="7200800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Порядок проведения конкурса</a:t>
            </a:r>
            <a:endParaRPr lang="ru-RU" sz="3000" b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212" y="1136863"/>
            <a:ext cx="6403020" cy="38517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400" dirty="0"/>
              <a:t>Второй (районный, городской) этап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12160" y="1124744"/>
            <a:ext cx="2843808" cy="3986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indent="361950" algn="r">
              <a:lnSpc>
                <a:spcPts val="2200"/>
              </a:lnSpc>
            </a:pPr>
            <a:r>
              <a:rPr lang="ru-RU" sz="2800" b="1" i="1" dirty="0">
                <a:solidFill>
                  <a:srgbClr val="C00000"/>
                </a:solidFill>
              </a:rPr>
              <a:t>до 25.01.2020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35496" y="1381445"/>
            <a:ext cx="1362460" cy="391371"/>
          </a:xfrm>
          <a:prstGeom prst="downArrow">
            <a:avLst/>
          </a:prstGeom>
          <a:gradFill flip="none" rotWithShape="1">
            <a:gsLst>
              <a:gs pos="0">
                <a:srgbClr val="006600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539552" y="1844824"/>
            <a:ext cx="8496944" cy="431143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indent="361950">
              <a:lnSpc>
                <a:spcPts val="2000"/>
              </a:lnSpc>
              <a:spcAft>
                <a:spcPts val="900"/>
              </a:spcAft>
            </a:pPr>
            <a:r>
              <a:rPr lang="ru-RU" sz="2400" b="1" dirty="0" smtClean="0"/>
              <a:t>Конкурсные мероприятия </a:t>
            </a:r>
            <a:r>
              <a:rPr lang="ru-RU" sz="2400" dirty="0" smtClean="0"/>
              <a:t>(обязательные):</a:t>
            </a:r>
          </a:p>
          <a:p>
            <a:pPr marL="4763" indent="446088">
              <a:lnSpc>
                <a:spcPts val="2000"/>
              </a:lnSpc>
              <a:buFontTx/>
              <a:buChar char="-"/>
            </a:pPr>
            <a:r>
              <a:rPr lang="ru-RU" sz="2000" dirty="0" smtClean="0">
                <a:solidFill>
                  <a:srgbClr val="C00000"/>
                </a:solidFill>
              </a:rPr>
              <a:t>открытый </a:t>
            </a:r>
            <a:r>
              <a:rPr lang="ru-RU" sz="2000" dirty="0">
                <a:solidFill>
                  <a:srgbClr val="C00000"/>
                </a:solidFill>
              </a:rPr>
              <a:t>урок (занятие) в незнакомом классе (группе) по теме, соответствующей календарному </a:t>
            </a:r>
            <a:r>
              <a:rPr lang="ru-RU" sz="2000" dirty="0" smtClean="0">
                <a:solidFill>
                  <a:srgbClr val="C00000"/>
                </a:solidFill>
              </a:rPr>
              <a:t>планированию </a:t>
            </a:r>
            <a:r>
              <a:rPr lang="ru-RU" sz="1500" i="1" dirty="0" smtClean="0"/>
              <a:t>(в </a:t>
            </a:r>
            <a:r>
              <a:rPr lang="ru-RU" sz="1500" i="1" dirty="0"/>
              <a:t>учреждении образования, которое определено оргкомитетом для проведения конкурсного </a:t>
            </a:r>
            <a:r>
              <a:rPr lang="ru-RU" sz="1500" i="1" dirty="0" smtClean="0"/>
              <a:t>мероприятия)</a:t>
            </a:r>
            <a:r>
              <a:rPr lang="ru-RU" sz="2000" i="1" dirty="0" smtClean="0"/>
              <a:t>;</a:t>
            </a:r>
          </a:p>
          <a:p>
            <a:pPr marL="4763" indent="357188">
              <a:lnSpc>
                <a:spcPts val="2000"/>
              </a:lnSpc>
              <a:buFontTx/>
              <a:buChar char="-"/>
            </a:pPr>
            <a:r>
              <a:rPr lang="ru-RU" sz="2000" dirty="0" smtClean="0"/>
              <a:t> </a:t>
            </a:r>
            <a:r>
              <a:rPr lang="ru-RU" sz="2000" dirty="0">
                <a:solidFill>
                  <a:srgbClr val="C00000"/>
                </a:solidFill>
              </a:rPr>
              <a:t>описание опыта собственной педагогической </a:t>
            </a:r>
            <a:r>
              <a:rPr lang="ru-RU" sz="2000" dirty="0" smtClean="0">
                <a:solidFill>
                  <a:srgbClr val="C00000"/>
                </a:solidFill>
              </a:rPr>
              <a:t>деятельности </a:t>
            </a:r>
            <a:r>
              <a:rPr lang="ru-RU" sz="1500" dirty="0" smtClean="0"/>
              <a:t>(участник </a:t>
            </a:r>
            <a:r>
              <a:rPr lang="ru-RU" sz="1500" dirty="0"/>
              <a:t>раскрывает направления своей работы, анализирует осуществляемую деятельность, актуализирует тематику заявленного опыта, описывает свои педагогические идеи, реализация которых способствовала результатам, достигнутым обучающимися, представляет воспитательный потенциал преподаваемого учебного предмета и собственной педагогической </a:t>
            </a:r>
            <a:r>
              <a:rPr lang="ru-RU" sz="1500" dirty="0" smtClean="0"/>
              <a:t>деятельности)</a:t>
            </a:r>
            <a:r>
              <a:rPr lang="ru-RU" sz="2000" dirty="0" smtClean="0"/>
              <a:t>; </a:t>
            </a:r>
            <a:r>
              <a:rPr lang="ru-RU" sz="1600" dirty="0" smtClean="0"/>
              <a:t>(</a:t>
            </a:r>
            <a:r>
              <a:rPr lang="en-US" sz="1600" dirty="0">
                <a:hlinkClick r:id="rId2"/>
              </a:rPr>
              <a:t>http://</a:t>
            </a:r>
            <a:r>
              <a:rPr lang="en-US" sz="1600" dirty="0" smtClean="0">
                <a:hlinkClick r:id="rId2"/>
              </a:rPr>
              <a:t>academy.edu.by/files/KwEx_trebov.pdf</a:t>
            </a:r>
            <a:r>
              <a:rPr lang="ru-RU" sz="1600" dirty="0" smtClean="0"/>
              <a:t>) </a:t>
            </a:r>
          </a:p>
          <a:p>
            <a:pPr marL="4763" indent="357188">
              <a:lnSpc>
                <a:spcPts val="2000"/>
              </a:lnSpc>
              <a:buFontTx/>
              <a:buChar char="-"/>
            </a:pPr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C00000"/>
                </a:solidFill>
              </a:rPr>
              <a:t>мастер-класс </a:t>
            </a:r>
            <a:r>
              <a:rPr lang="ru-RU" sz="2000" dirty="0">
                <a:solidFill>
                  <a:srgbClr val="C00000"/>
                </a:solidFill>
              </a:rPr>
              <a:t>для педагогических работников </a:t>
            </a:r>
            <a:r>
              <a:rPr lang="ru-RU" sz="2000" dirty="0" smtClean="0"/>
              <a:t>(</a:t>
            </a:r>
            <a:r>
              <a:rPr lang="ru-RU" sz="1500" dirty="0" smtClean="0"/>
              <a:t>в </a:t>
            </a:r>
            <a:r>
              <a:rPr lang="ru-RU" sz="1500" dirty="0"/>
              <a:t>учреждении образования, которое определено оргкомитетом для проведения конкурсного мероприятия, или студентов учреждений высшего или среднего специального образования педагогического </a:t>
            </a:r>
            <a:r>
              <a:rPr lang="ru-RU" sz="1500" dirty="0" smtClean="0"/>
              <a:t>профиля</a:t>
            </a:r>
            <a:r>
              <a:rPr lang="ru-RU" sz="2000" dirty="0" smtClean="0"/>
              <a:t>). </a:t>
            </a:r>
          </a:p>
          <a:p>
            <a:pPr>
              <a:lnSpc>
                <a:spcPts val="2000"/>
              </a:lnSpc>
            </a:pPr>
            <a:r>
              <a:rPr lang="ru-RU" sz="2000" dirty="0" smtClean="0"/>
              <a:t>Тему </a:t>
            </a:r>
            <a:r>
              <a:rPr lang="ru-RU" sz="2000" dirty="0"/>
              <a:t>мастер-класса участник конкурса определяет самостоятельно на основе личного опыта педагогической </a:t>
            </a:r>
            <a:r>
              <a:rPr lang="ru-RU" sz="2000" dirty="0" smtClean="0"/>
              <a:t>деятельности. </a:t>
            </a:r>
            <a:r>
              <a:rPr lang="ru-RU" sz="1600" dirty="0" smtClean="0"/>
              <a:t>(</a:t>
            </a:r>
            <a:r>
              <a:rPr lang="en-US" sz="1600" dirty="0">
                <a:hlinkClick r:id="rId3"/>
              </a:rPr>
              <a:t>http://</a:t>
            </a:r>
            <a:r>
              <a:rPr lang="en-US" sz="1600" dirty="0" smtClean="0">
                <a:hlinkClick r:id="rId3"/>
              </a:rPr>
              <a:t>academy.edu.by/files/Master%20klas.pdf</a:t>
            </a:r>
            <a:r>
              <a:rPr lang="ru-RU" sz="1600" dirty="0" smtClean="0"/>
              <a:t>)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20080" y="6054387"/>
            <a:ext cx="83164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1950" algn="r"/>
            <a:r>
              <a:rPr lang="ru-RU" sz="2400" dirty="0">
                <a:solidFill>
                  <a:prstClr val="black"/>
                </a:solidFill>
              </a:rPr>
              <a:t>!!! Иные конкурсные мероприятия, определяемые оргкомитетом </a:t>
            </a:r>
            <a:r>
              <a:rPr lang="ru-RU" sz="2400" dirty="0" smtClean="0">
                <a:solidFill>
                  <a:prstClr val="black"/>
                </a:solidFill>
              </a:rPr>
              <a:t>(</a:t>
            </a:r>
            <a:r>
              <a:rPr lang="ru-RU" sz="2000" i="1" dirty="0">
                <a:solidFill>
                  <a:prstClr val="black"/>
                </a:solidFill>
              </a:rPr>
              <a:t>исходя </a:t>
            </a:r>
            <a:r>
              <a:rPr lang="ru-RU" sz="2000" i="1" dirty="0">
                <a:solidFill>
                  <a:srgbClr val="C00000"/>
                </a:solidFill>
              </a:rPr>
              <a:t>из целесообразности</a:t>
            </a:r>
            <a:r>
              <a:rPr lang="ru-RU" sz="2400" dirty="0">
                <a:solidFill>
                  <a:prstClr val="black"/>
                </a:solidFill>
              </a:rPr>
              <a:t>)!!!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43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71681"/>
            <a:ext cx="9144000" cy="70904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971600" y="354722"/>
            <a:ext cx="7200800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bg1"/>
                </a:solidFill>
                <a:cs typeface="Times New Roman" pitchFamily="18" charset="0"/>
              </a:rPr>
              <a:t>Порядок проведения конкурса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7212" y="1136863"/>
            <a:ext cx="6403020" cy="38517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400" dirty="0" smtClean="0"/>
              <a:t>Первый этап (в учреждениях образования)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12160" y="1124744"/>
            <a:ext cx="2843808" cy="3986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indent="361950" algn="r">
              <a:lnSpc>
                <a:spcPts val="2200"/>
              </a:lnSpc>
            </a:pPr>
            <a:r>
              <a:rPr lang="ru-RU" sz="2800" b="1" i="1" dirty="0" smtClean="0">
                <a:solidFill>
                  <a:srgbClr val="C00000"/>
                </a:solidFill>
              </a:rPr>
              <a:t>до 01.12.2019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7212" y="1694584"/>
            <a:ext cx="6403020" cy="38517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400" dirty="0" smtClean="0"/>
              <a:t>Второй (районный, городской) этап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12160" y="1687820"/>
            <a:ext cx="2843808" cy="3986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indent="361950" algn="r">
              <a:lnSpc>
                <a:spcPts val="2200"/>
              </a:lnSpc>
            </a:pPr>
            <a:r>
              <a:rPr lang="ru-RU" sz="2800" b="1" i="1" dirty="0" smtClean="0">
                <a:solidFill>
                  <a:srgbClr val="C00000"/>
                </a:solidFill>
              </a:rPr>
              <a:t>до 25.01.2020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91680" y="2086519"/>
            <a:ext cx="7164288" cy="6672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ru-RU" sz="2000" dirty="0" smtClean="0"/>
              <a:t>предоставление сводной заявки и конкурсных материалов </a:t>
            </a:r>
          </a:p>
          <a:p>
            <a:pPr algn="just">
              <a:lnSpc>
                <a:spcPts val="2200"/>
              </a:lnSpc>
            </a:pPr>
            <a:r>
              <a:rPr lang="ru-RU" sz="2000" dirty="0" smtClean="0"/>
              <a:t>в оргкомитет третьего (областного) этапа</a:t>
            </a:r>
            <a:endParaRPr lang="ru-RU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012160" y="2382229"/>
            <a:ext cx="2843808" cy="3986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indent="361950" algn="r">
              <a:lnSpc>
                <a:spcPts val="2200"/>
              </a:lnSpc>
            </a:pPr>
            <a:r>
              <a:rPr lang="ru-RU" sz="2800" b="1" i="1" dirty="0" smtClean="0">
                <a:solidFill>
                  <a:srgbClr val="C00000"/>
                </a:solidFill>
              </a:rPr>
              <a:t>до 01.02.2020</a:t>
            </a:r>
          </a:p>
        </p:txBody>
      </p:sp>
      <p:sp>
        <p:nvSpPr>
          <p:cNvPr id="3" name="Овал 2"/>
          <p:cNvSpPr/>
          <p:nvPr/>
        </p:nvSpPr>
        <p:spPr>
          <a:xfrm>
            <a:off x="107504" y="1252093"/>
            <a:ext cx="144000" cy="14400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07504" y="1815169"/>
            <a:ext cx="144000" cy="14400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>
            <a:off x="1331640" y="2132856"/>
            <a:ext cx="360040" cy="215304"/>
          </a:xfrm>
          <a:prstGeom prst="rightArrow">
            <a:avLst/>
          </a:prstGeom>
          <a:solidFill>
            <a:srgbClr val="0066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9" t="33306" r="44281" b="13411"/>
          <a:stretch/>
        </p:blipFill>
        <p:spPr bwMode="auto">
          <a:xfrm>
            <a:off x="1763689" y="2746142"/>
            <a:ext cx="5256584" cy="2983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4499992" y="2132856"/>
            <a:ext cx="864000" cy="252000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51504" y="5877272"/>
            <a:ext cx="8604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Оргкомитет, принимающий заявки, </a:t>
            </a:r>
            <a:r>
              <a:rPr lang="ru-RU" b="1" dirty="0">
                <a:solidFill>
                  <a:srgbClr val="C00000"/>
                </a:solidFill>
              </a:rPr>
              <a:t>не несет ответственности за ошибки в </a:t>
            </a:r>
            <a:r>
              <a:rPr lang="ru-RU" b="1" dirty="0" smtClean="0">
                <a:solidFill>
                  <a:srgbClr val="C00000"/>
                </a:solidFill>
              </a:rPr>
              <a:t>заявке</a:t>
            </a:r>
            <a:r>
              <a:rPr lang="ru-RU" b="1" dirty="0">
                <a:solidFill>
                  <a:srgbClr val="C00000"/>
                </a:solidFill>
              </a:rPr>
              <a:t>!!!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57212" y="6237312"/>
            <a:ext cx="87072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Каждый конкурсант ОБЯЗАТЕЛЬНО должен иметь СВОЙ электронный адрес </a:t>
            </a:r>
          </a:p>
          <a:p>
            <a:r>
              <a:rPr lang="ru-RU" b="1" dirty="0">
                <a:solidFill>
                  <a:srgbClr val="C00000"/>
                </a:solidFill>
              </a:rPr>
              <a:t>(</a:t>
            </a:r>
            <a:r>
              <a:rPr lang="ru-RU" b="1" dirty="0" smtClean="0">
                <a:solidFill>
                  <a:srgbClr val="C00000"/>
                </a:solidFill>
              </a:rPr>
              <a:t>если не имеет, необходимо завести электронную почту)!!!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3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4" grpId="0" animBg="1"/>
      <p:bldP spid="7" grpId="0" animBg="1"/>
      <p:bldP spid="2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71681"/>
            <a:ext cx="9144000" cy="70904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971600" y="354722"/>
            <a:ext cx="7200800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Интересная информация…</a:t>
            </a:r>
            <a:endParaRPr lang="ru-RU" sz="3000" b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052736"/>
            <a:ext cx="8640960" cy="50552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ts val="1600"/>
              </a:lnSpc>
            </a:pPr>
            <a:r>
              <a:rPr lang="ru-RU" sz="1600" b="1" dirty="0" smtClean="0"/>
              <a:t>Республиканский конкурс профессионального мастерства педагогических работников «Учитель года Республики Беларусь»… </a:t>
            </a:r>
            <a:endParaRPr lang="ru-RU" sz="1600" b="1" i="1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216024" y="1484784"/>
            <a:ext cx="8135180" cy="479131"/>
            <a:chOff x="216024" y="1484784"/>
            <a:chExt cx="8135180" cy="479131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216024" y="1484784"/>
              <a:ext cx="6660232" cy="479131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71600" y="1574179"/>
              <a:ext cx="7379604" cy="300339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1600"/>
                </a:lnSpc>
              </a:pPr>
              <a:r>
                <a:rPr lang="ru-RU" sz="1600" i="1" dirty="0" smtClean="0"/>
                <a:t>…проводится по </a:t>
              </a:r>
              <a:r>
                <a:rPr lang="ru-RU" sz="2000" b="1" dirty="0">
                  <a:solidFill>
                    <a:srgbClr val="800000"/>
                  </a:solidFill>
                </a:rPr>
                <a:t>предметным номинациям </a:t>
              </a:r>
              <a:r>
                <a:rPr lang="ru-RU" sz="1600" i="1" dirty="0" smtClean="0"/>
                <a:t>с 2013 года…</a:t>
              </a:r>
              <a:endParaRPr lang="ru-RU" sz="1600" i="1" dirty="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1296144" y="2060848"/>
            <a:ext cx="7236296" cy="502702"/>
            <a:chOff x="1296144" y="2060848"/>
            <a:chExt cx="7236296" cy="502702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296144" y="2060848"/>
              <a:ext cx="7236296" cy="479131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03648" y="2060848"/>
              <a:ext cx="7128792" cy="50270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1600"/>
                </a:lnSpc>
              </a:pPr>
              <a:r>
                <a:rPr lang="ru-RU" sz="1600" i="1" dirty="0" smtClean="0"/>
                <a:t>…в 2016 – 2017 </a:t>
              </a:r>
              <a:r>
                <a:rPr lang="ru-RU" sz="1600" i="1" dirty="0"/>
                <a:t>годах было подано </a:t>
              </a:r>
              <a:r>
                <a:rPr lang="ru-RU" sz="2000" b="1" dirty="0">
                  <a:solidFill>
                    <a:srgbClr val="800000"/>
                  </a:solidFill>
                </a:rPr>
                <a:t>113</a:t>
              </a:r>
              <a:r>
                <a:rPr lang="ru-RU" sz="1600" i="1" dirty="0"/>
                <a:t> </a:t>
              </a:r>
              <a:r>
                <a:rPr lang="ru-RU" sz="1600" i="1" dirty="0" smtClean="0"/>
                <a:t>заявок для участия в первом (заочном) туре третьего (областного) этапа …</a:t>
              </a:r>
              <a:endParaRPr lang="ru-RU" sz="1600" i="1" dirty="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35496" y="2636912"/>
            <a:ext cx="5472607" cy="2880320"/>
            <a:chOff x="35496" y="2636912"/>
            <a:chExt cx="5472607" cy="2880320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35496" y="2636912"/>
              <a:ext cx="5472607" cy="288032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7925" y="2693502"/>
              <a:ext cx="5250178" cy="282373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ru-RU" sz="1600" i="1" dirty="0" smtClean="0"/>
                <a:t>…из них …</a:t>
              </a:r>
            </a:p>
            <a:p>
              <a:pPr>
                <a:lnSpc>
                  <a:spcPts val="1600"/>
                </a:lnSpc>
              </a:pPr>
              <a:r>
                <a:rPr lang="ru-RU" sz="2000" b="1" dirty="0" smtClean="0">
                  <a:solidFill>
                    <a:srgbClr val="800000"/>
                  </a:solidFill>
                </a:rPr>
                <a:t>20</a:t>
              </a:r>
              <a:r>
                <a:rPr lang="ru-RU" sz="1600" dirty="0" smtClean="0"/>
                <a:t> – «Воспитатель </a:t>
              </a:r>
              <a:r>
                <a:rPr lang="ru-RU" sz="1600" dirty="0"/>
                <a:t>дошкольного образования</a:t>
              </a:r>
              <a:r>
                <a:rPr lang="ru-RU" sz="1600" dirty="0" smtClean="0"/>
                <a:t>»;</a:t>
              </a:r>
            </a:p>
            <a:p>
              <a:pPr>
                <a:lnSpc>
                  <a:spcPts val="1600"/>
                </a:lnSpc>
              </a:pPr>
              <a:r>
                <a:rPr lang="ru-RU" sz="2000" b="1" dirty="0">
                  <a:solidFill>
                    <a:srgbClr val="800000"/>
                  </a:solidFill>
                </a:rPr>
                <a:t>19</a:t>
              </a:r>
              <a:r>
                <a:rPr lang="ru-RU" sz="1600" dirty="0" smtClean="0"/>
                <a:t> </a:t>
              </a:r>
              <a:r>
                <a:rPr lang="ru-RU" sz="1600" dirty="0"/>
                <a:t>–</a:t>
              </a:r>
              <a:r>
                <a:rPr lang="ru-RU" sz="1600" dirty="0" smtClean="0"/>
                <a:t> «Начальные </a:t>
              </a:r>
              <a:r>
                <a:rPr lang="ru-RU" sz="1600" dirty="0"/>
                <a:t>классы</a:t>
              </a:r>
              <a:r>
                <a:rPr lang="ru-RU" sz="1600" dirty="0" smtClean="0"/>
                <a:t>»;</a:t>
              </a:r>
              <a:endParaRPr lang="ru-RU" sz="1600" dirty="0"/>
            </a:p>
            <a:p>
              <a:pPr>
                <a:lnSpc>
                  <a:spcPts val="1600"/>
                </a:lnSpc>
              </a:pPr>
              <a:r>
                <a:rPr lang="ru-RU" sz="2000" b="1" dirty="0">
                  <a:solidFill>
                    <a:srgbClr val="800000"/>
                  </a:solidFill>
                </a:rPr>
                <a:t>15</a:t>
              </a:r>
              <a:r>
                <a:rPr lang="ru-RU" sz="1600" dirty="0" smtClean="0"/>
                <a:t> </a:t>
              </a:r>
              <a:r>
                <a:rPr lang="ru-RU" sz="1600" dirty="0"/>
                <a:t>–</a:t>
              </a:r>
              <a:r>
                <a:rPr lang="ru-RU" sz="1600" dirty="0" smtClean="0"/>
                <a:t> «Физика</a:t>
              </a:r>
              <a:r>
                <a:rPr lang="ru-RU" sz="1600" dirty="0"/>
                <a:t>, астрономия, математика, информатика</a:t>
              </a:r>
              <a:r>
                <a:rPr lang="ru-RU" sz="1600" dirty="0" smtClean="0"/>
                <a:t>»;</a:t>
              </a:r>
              <a:endParaRPr lang="ru-RU" sz="1600" dirty="0"/>
            </a:p>
            <a:p>
              <a:pPr>
                <a:lnSpc>
                  <a:spcPts val="1600"/>
                </a:lnSpc>
              </a:pPr>
              <a:r>
                <a:rPr lang="ru-RU" sz="2000" b="1" dirty="0">
                  <a:solidFill>
                    <a:srgbClr val="800000"/>
                  </a:solidFill>
                </a:rPr>
                <a:t>15</a:t>
              </a:r>
              <a:r>
                <a:rPr lang="ru-RU" sz="1600" dirty="0" smtClean="0"/>
                <a:t> </a:t>
              </a:r>
              <a:r>
                <a:rPr lang="ru-RU" sz="1600" dirty="0"/>
                <a:t>–</a:t>
              </a:r>
              <a:r>
                <a:rPr lang="ru-RU" sz="1600" dirty="0" smtClean="0"/>
                <a:t> «Иностранный </a:t>
              </a:r>
              <a:r>
                <a:rPr lang="ru-RU" sz="1600" dirty="0"/>
                <a:t>язык</a:t>
              </a:r>
              <a:r>
                <a:rPr lang="ru-RU" sz="1600" dirty="0" smtClean="0"/>
                <a:t>»;</a:t>
              </a:r>
            </a:p>
            <a:p>
              <a:pPr>
                <a:lnSpc>
                  <a:spcPts val="1600"/>
                </a:lnSpc>
              </a:pPr>
              <a:r>
                <a:rPr lang="ru-RU" sz="2000" b="1" dirty="0">
                  <a:solidFill>
                    <a:srgbClr val="800000"/>
                  </a:solidFill>
                </a:rPr>
                <a:t>12</a:t>
              </a:r>
              <a:r>
                <a:rPr lang="ru-RU" sz="1600" dirty="0" smtClean="0"/>
                <a:t> </a:t>
              </a:r>
              <a:r>
                <a:rPr lang="ru-RU" sz="1600" dirty="0"/>
                <a:t>–</a:t>
              </a:r>
              <a:r>
                <a:rPr lang="ru-RU" sz="1600" dirty="0" smtClean="0"/>
                <a:t> «Химия</a:t>
              </a:r>
              <a:r>
                <a:rPr lang="ru-RU" sz="1600" dirty="0"/>
                <a:t>, биология</a:t>
              </a:r>
              <a:r>
                <a:rPr lang="ru-RU" sz="1600" dirty="0" smtClean="0"/>
                <a:t>»;</a:t>
              </a:r>
              <a:endParaRPr lang="ru-RU" sz="1600" dirty="0"/>
            </a:p>
            <a:p>
              <a:pPr>
                <a:lnSpc>
                  <a:spcPts val="1600"/>
                </a:lnSpc>
              </a:pPr>
              <a:r>
                <a:rPr lang="ru-RU" sz="2000" b="1" dirty="0">
                  <a:solidFill>
                    <a:srgbClr val="800000"/>
                  </a:solidFill>
                </a:rPr>
                <a:t>11</a:t>
              </a:r>
              <a:r>
                <a:rPr lang="ru-RU" sz="1600" dirty="0" smtClean="0"/>
                <a:t> </a:t>
              </a:r>
              <a:r>
                <a:rPr lang="ru-RU" sz="1600" dirty="0"/>
                <a:t>–</a:t>
              </a:r>
              <a:r>
                <a:rPr lang="ru-RU" sz="1600" dirty="0" smtClean="0"/>
                <a:t> «Русский </a:t>
              </a:r>
              <a:r>
                <a:rPr lang="ru-RU" sz="1600" dirty="0"/>
                <a:t>язык и литература, белорусский язык и литература</a:t>
              </a:r>
              <a:r>
                <a:rPr lang="ru-RU" sz="1600" dirty="0" smtClean="0"/>
                <a:t>»;</a:t>
              </a:r>
              <a:endParaRPr lang="ru-RU" sz="1600" dirty="0"/>
            </a:p>
            <a:p>
              <a:pPr>
                <a:lnSpc>
                  <a:spcPts val="1600"/>
                </a:lnSpc>
              </a:pPr>
              <a:r>
                <a:rPr lang="ru-RU" sz="2000" b="1" dirty="0">
                  <a:solidFill>
                    <a:srgbClr val="800000"/>
                  </a:solidFill>
                </a:rPr>
                <a:t>11</a:t>
              </a:r>
              <a:r>
                <a:rPr lang="ru-RU" sz="1600" dirty="0" smtClean="0"/>
                <a:t> – </a:t>
              </a:r>
              <a:r>
                <a:rPr lang="ru-RU" sz="1600" dirty="0"/>
                <a:t>«История, обществоведение, география</a:t>
              </a:r>
              <a:r>
                <a:rPr lang="ru-RU" sz="1600" dirty="0" smtClean="0"/>
                <a:t>»;</a:t>
              </a:r>
              <a:endParaRPr lang="ru-RU" sz="1600" dirty="0"/>
            </a:p>
            <a:p>
              <a:pPr>
                <a:lnSpc>
                  <a:spcPts val="1600"/>
                </a:lnSpc>
              </a:pPr>
              <a:r>
                <a:rPr lang="ru-RU" sz="2000" b="1" dirty="0">
                  <a:solidFill>
                    <a:srgbClr val="800000"/>
                  </a:solidFill>
                </a:rPr>
                <a:t>10</a:t>
              </a:r>
              <a:r>
                <a:rPr lang="ru-RU" sz="1600" dirty="0" smtClean="0"/>
                <a:t> </a:t>
              </a:r>
              <a:r>
                <a:rPr lang="ru-RU" sz="1600" dirty="0"/>
                <a:t>–</a:t>
              </a:r>
              <a:r>
                <a:rPr lang="ru-RU" sz="1600" dirty="0" smtClean="0"/>
                <a:t> «Музыка</a:t>
              </a:r>
              <a:r>
                <a:rPr lang="ru-RU" sz="1600" dirty="0"/>
                <a:t>, изобразительное искусство, искусство (отечественная и мировая художественная культура), трудовое обучение, черчение, физическая культура и здоровье, допризывная подготовка</a:t>
              </a:r>
              <a:r>
                <a:rPr lang="ru-RU" sz="1600" dirty="0" smtClean="0"/>
                <a:t>»…</a:t>
              </a:r>
              <a:endParaRPr lang="ru-RU" sz="1600" dirty="0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936104" y="5889466"/>
            <a:ext cx="2195736" cy="707886"/>
            <a:chOff x="936104" y="5889466"/>
            <a:chExt cx="2195736" cy="707886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936104" y="5889466"/>
              <a:ext cx="2195736" cy="70788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475656" y="5889466"/>
              <a:ext cx="1656184" cy="707886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1600"/>
                </a:lnSpc>
              </a:pPr>
              <a:r>
                <a:rPr lang="ru-RU" sz="1600" i="1" dirty="0" smtClean="0"/>
                <a:t>…из них …</a:t>
              </a:r>
            </a:p>
            <a:p>
              <a:pPr algn="just">
                <a:lnSpc>
                  <a:spcPts val="1600"/>
                </a:lnSpc>
              </a:pPr>
              <a:r>
                <a:rPr lang="ru-RU" sz="1600" dirty="0" smtClean="0"/>
                <a:t>женщин – </a:t>
              </a:r>
              <a:r>
                <a:rPr lang="ru-RU" sz="2000" b="1" dirty="0">
                  <a:solidFill>
                    <a:srgbClr val="800000"/>
                  </a:solidFill>
                </a:rPr>
                <a:t>93</a:t>
              </a:r>
              <a:r>
                <a:rPr lang="ru-RU" sz="1600" dirty="0" smtClean="0"/>
                <a:t> </a:t>
              </a:r>
            </a:p>
            <a:p>
              <a:pPr algn="just">
                <a:lnSpc>
                  <a:spcPts val="1600"/>
                </a:lnSpc>
              </a:pPr>
              <a:r>
                <a:rPr lang="ru-RU" sz="1600" dirty="0" smtClean="0"/>
                <a:t>мужчин – </a:t>
              </a:r>
              <a:r>
                <a:rPr lang="ru-RU" sz="2000" b="1" dirty="0">
                  <a:solidFill>
                    <a:srgbClr val="800000"/>
                  </a:solidFill>
                </a:rPr>
                <a:t>20</a:t>
              </a: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2744688" y="5889466"/>
            <a:ext cx="3483496" cy="707886"/>
            <a:chOff x="2744688" y="5889466"/>
            <a:chExt cx="3483496" cy="707886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744688" y="5889466"/>
              <a:ext cx="3483496" cy="70788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268299" y="5889466"/>
              <a:ext cx="2943944" cy="707886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1600"/>
                </a:lnSpc>
              </a:pPr>
              <a:r>
                <a:rPr lang="ru-RU" sz="1600" i="1" dirty="0" smtClean="0"/>
                <a:t>…из них «средний»…</a:t>
              </a:r>
            </a:p>
            <a:p>
              <a:pPr algn="just">
                <a:lnSpc>
                  <a:spcPts val="1600"/>
                </a:lnSpc>
              </a:pPr>
              <a:r>
                <a:rPr lang="ru-RU" sz="1600" dirty="0" smtClean="0"/>
                <a:t>возраст участника – </a:t>
              </a:r>
              <a:r>
                <a:rPr lang="ru-RU" sz="2000" b="1" dirty="0" smtClean="0">
                  <a:solidFill>
                    <a:srgbClr val="800000"/>
                  </a:solidFill>
                </a:rPr>
                <a:t>32 </a:t>
              </a:r>
              <a:r>
                <a:rPr lang="ru-RU" sz="1600" dirty="0"/>
                <a:t>года</a:t>
              </a:r>
            </a:p>
            <a:p>
              <a:pPr algn="just">
                <a:lnSpc>
                  <a:spcPts val="1600"/>
                </a:lnSpc>
              </a:pPr>
              <a:r>
                <a:rPr lang="ru-RU" sz="1600" dirty="0" smtClean="0"/>
                <a:t>педагогический стаж –</a:t>
              </a:r>
              <a:r>
                <a:rPr lang="ru-RU" sz="2000" b="1" dirty="0" smtClean="0">
                  <a:solidFill>
                    <a:srgbClr val="800000"/>
                  </a:solidFill>
                </a:rPr>
                <a:t> 12 </a:t>
              </a:r>
              <a:r>
                <a:rPr lang="ru-RU" sz="1600" dirty="0" smtClean="0"/>
                <a:t>лет</a:t>
              </a:r>
              <a:endParaRPr lang="ru-RU" sz="1600" dirty="0"/>
            </a:p>
          </p:txBody>
        </p:sp>
      </p:grpSp>
      <p:sp>
        <p:nvSpPr>
          <p:cNvPr id="19" name="Стрелка вниз 18"/>
          <p:cNvSpPr/>
          <p:nvPr/>
        </p:nvSpPr>
        <p:spPr>
          <a:xfrm>
            <a:off x="6732240" y="2564904"/>
            <a:ext cx="1440160" cy="360040"/>
          </a:xfrm>
          <a:prstGeom prst="downArrow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Группа 25"/>
          <p:cNvGrpSpPr/>
          <p:nvPr/>
        </p:nvGrpSpPr>
        <p:grpSpPr>
          <a:xfrm>
            <a:off x="5652120" y="3009146"/>
            <a:ext cx="3419872" cy="2611135"/>
            <a:chOff x="5652120" y="3009146"/>
            <a:chExt cx="3419872" cy="2611135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5724128" y="3009146"/>
              <a:ext cx="3275856" cy="2611135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652120" y="3034695"/>
              <a:ext cx="3419872" cy="255454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ru-RU" sz="1600" i="1" dirty="0" smtClean="0"/>
                <a:t>…из них на четвертом (заключительном) этапе приняли участие педагоги из…</a:t>
              </a:r>
            </a:p>
            <a:p>
              <a:pPr>
                <a:lnSpc>
                  <a:spcPts val="1600"/>
                </a:lnSpc>
              </a:pPr>
              <a:r>
                <a:rPr lang="ru-RU" b="1" dirty="0" err="1">
                  <a:solidFill>
                    <a:srgbClr val="800000"/>
                  </a:solidFill>
                </a:rPr>
                <a:t>Добрушского</a:t>
              </a:r>
              <a:r>
                <a:rPr lang="ru-RU" sz="1600" dirty="0" smtClean="0"/>
                <a:t> (Андриянова С.В.),</a:t>
              </a:r>
            </a:p>
            <a:p>
              <a:pPr>
                <a:lnSpc>
                  <a:spcPts val="1600"/>
                </a:lnSpc>
              </a:pPr>
              <a:r>
                <a:rPr lang="ru-RU" b="1" dirty="0">
                  <a:solidFill>
                    <a:srgbClr val="800000"/>
                  </a:solidFill>
                </a:rPr>
                <a:t>Гомельского</a:t>
              </a:r>
              <a:r>
                <a:rPr lang="ru-RU" sz="1600" dirty="0" smtClean="0"/>
                <a:t> (</a:t>
              </a:r>
              <a:r>
                <a:rPr lang="ru-RU" sz="1600" dirty="0" err="1" smtClean="0"/>
                <a:t>Минов</a:t>
              </a:r>
              <a:r>
                <a:rPr lang="ru-RU" sz="1600" dirty="0" smtClean="0"/>
                <a:t> А.В.),</a:t>
              </a:r>
            </a:p>
            <a:p>
              <a:pPr>
                <a:lnSpc>
                  <a:spcPts val="1600"/>
                </a:lnSpc>
              </a:pPr>
              <a:r>
                <a:rPr lang="ru-RU" b="1" dirty="0" err="1">
                  <a:solidFill>
                    <a:srgbClr val="800000"/>
                  </a:solidFill>
                </a:rPr>
                <a:t>Жлобинского</a:t>
              </a:r>
              <a:r>
                <a:rPr lang="ru-RU" sz="1600" dirty="0" smtClean="0"/>
                <a:t> (</a:t>
              </a:r>
              <a:r>
                <a:rPr lang="ru-RU" sz="1600" dirty="0" err="1" smtClean="0"/>
                <a:t>Довнар</a:t>
              </a:r>
              <a:r>
                <a:rPr lang="ru-RU" sz="1600" dirty="0" smtClean="0"/>
                <a:t> Д.Б.),</a:t>
              </a:r>
            </a:p>
            <a:p>
              <a:pPr>
                <a:lnSpc>
                  <a:spcPts val="1600"/>
                </a:lnSpc>
              </a:pPr>
              <a:r>
                <a:rPr lang="ru-RU" b="1" dirty="0" err="1">
                  <a:solidFill>
                    <a:srgbClr val="800000"/>
                  </a:solidFill>
                </a:rPr>
                <a:t>Калинковичского</a:t>
              </a:r>
              <a:r>
                <a:rPr lang="ru-RU" sz="1600" dirty="0" smtClean="0"/>
                <a:t> (Хазанович Э.Э.),</a:t>
              </a:r>
            </a:p>
            <a:p>
              <a:pPr>
                <a:lnSpc>
                  <a:spcPts val="1600"/>
                </a:lnSpc>
              </a:pPr>
              <a:r>
                <a:rPr lang="ru-RU" b="1" dirty="0" err="1">
                  <a:solidFill>
                    <a:srgbClr val="800000"/>
                  </a:solidFill>
                </a:rPr>
                <a:t>Мозырского</a:t>
              </a:r>
              <a:r>
                <a:rPr lang="ru-RU" sz="1600" dirty="0" smtClean="0"/>
                <a:t> (</a:t>
              </a:r>
              <a:r>
                <a:rPr lang="ru-RU" sz="1600" dirty="0" err="1" smtClean="0"/>
                <a:t>Есис</a:t>
              </a:r>
              <a:r>
                <a:rPr lang="ru-RU" sz="1600" dirty="0" smtClean="0"/>
                <a:t> Е.В.),</a:t>
              </a:r>
            </a:p>
            <a:p>
              <a:pPr>
                <a:lnSpc>
                  <a:spcPts val="1600"/>
                </a:lnSpc>
              </a:pPr>
              <a:r>
                <a:rPr lang="ru-RU" b="1" dirty="0">
                  <a:solidFill>
                    <a:srgbClr val="800000"/>
                  </a:solidFill>
                </a:rPr>
                <a:t>Рогачевского</a:t>
              </a:r>
              <a:r>
                <a:rPr lang="ru-RU" sz="1600" dirty="0" smtClean="0"/>
                <a:t> (Куликова А.В.) районов,</a:t>
              </a:r>
            </a:p>
            <a:p>
              <a:pPr>
                <a:lnSpc>
                  <a:spcPts val="1600"/>
                </a:lnSpc>
              </a:pPr>
              <a:r>
                <a:rPr lang="ru-RU" b="1" dirty="0">
                  <a:solidFill>
                    <a:srgbClr val="800000"/>
                  </a:solidFill>
                </a:rPr>
                <a:t>Советского района г.Гомеля </a:t>
              </a:r>
              <a:r>
                <a:rPr lang="ru-RU" sz="1600" dirty="0" smtClean="0"/>
                <a:t>(Смольский В.К.)</a:t>
              </a:r>
              <a:endParaRPr lang="ru-RU" sz="1600" dirty="0"/>
            </a:p>
          </p:txBody>
        </p:sp>
      </p:grp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9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71681"/>
            <a:ext cx="9144000" cy="70904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971600" y="354722"/>
            <a:ext cx="7200800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bg1"/>
                </a:solidFill>
                <a:cs typeface="Times New Roman" pitchFamily="18" charset="0"/>
              </a:rPr>
              <a:t>Порядок проведения конкурса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7212" y="1136863"/>
            <a:ext cx="6403020" cy="38517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400" dirty="0" smtClean="0"/>
              <a:t>Первый этап (в учреждениях образования)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12160" y="1124744"/>
            <a:ext cx="2843808" cy="3986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indent="361950" algn="r">
              <a:lnSpc>
                <a:spcPts val="2200"/>
              </a:lnSpc>
            </a:pPr>
            <a:r>
              <a:rPr lang="ru-RU" sz="2800" b="1" i="1" dirty="0" smtClean="0">
                <a:solidFill>
                  <a:srgbClr val="C00000"/>
                </a:solidFill>
              </a:rPr>
              <a:t>до 01.12.2019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7212" y="1694584"/>
            <a:ext cx="6403020" cy="38517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400" dirty="0" smtClean="0"/>
              <a:t>Второй (районный, городской) этап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12160" y="1687820"/>
            <a:ext cx="2843808" cy="3986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indent="361950" algn="r">
              <a:lnSpc>
                <a:spcPts val="2200"/>
              </a:lnSpc>
            </a:pPr>
            <a:r>
              <a:rPr lang="ru-RU" sz="2800" b="1" i="1" dirty="0" smtClean="0">
                <a:solidFill>
                  <a:srgbClr val="C00000"/>
                </a:solidFill>
              </a:rPr>
              <a:t>до 25.01.2020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91680" y="2086519"/>
            <a:ext cx="7164288" cy="6672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ru-RU" sz="2000" dirty="0" smtClean="0"/>
              <a:t>предоставление сводной заявки и конкурсных материалов </a:t>
            </a:r>
          </a:p>
          <a:p>
            <a:pPr algn="just">
              <a:lnSpc>
                <a:spcPts val="2200"/>
              </a:lnSpc>
            </a:pPr>
            <a:r>
              <a:rPr lang="ru-RU" sz="2000" dirty="0" smtClean="0"/>
              <a:t>в оргкомитет третьего (областного) этапа</a:t>
            </a:r>
            <a:endParaRPr lang="ru-RU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012160" y="2382229"/>
            <a:ext cx="2843808" cy="3986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indent="361950" algn="r">
              <a:lnSpc>
                <a:spcPts val="2200"/>
              </a:lnSpc>
            </a:pPr>
            <a:r>
              <a:rPr lang="ru-RU" sz="2800" b="1" i="1" dirty="0" smtClean="0">
                <a:solidFill>
                  <a:srgbClr val="C00000"/>
                </a:solidFill>
              </a:rPr>
              <a:t>до 01.02.2020</a:t>
            </a:r>
          </a:p>
        </p:txBody>
      </p:sp>
      <p:sp>
        <p:nvSpPr>
          <p:cNvPr id="3" name="Овал 2"/>
          <p:cNvSpPr/>
          <p:nvPr/>
        </p:nvSpPr>
        <p:spPr>
          <a:xfrm>
            <a:off x="107504" y="1252093"/>
            <a:ext cx="144000" cy="14400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07504" y="1815169"/>
            <a:ext cx="144000" cy="14400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>
            <a:off x="1331640" y="2132856"/>
            <a:ext cx="360040" cy="215304"/>
          </a:xfrm>
          <a:prstGeom prst="rightArrow">
            <a:avLst/>
          </a:prstGeom>
          <a:solidFill>
            <a:srgbClr val="0066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08104" y="2132856"/>
            <a:ext cx="2808312" cy="252000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2739692"/>
            <a:ext cx="770485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/>
            <a:r>
              <a:rPr lang="ru-RU" sz="2000" dirty="0" smtClean="0"/>
              <a:t>- (!!! ЦЕЛЬНЫЙ, НЕ МОНТАЖ ОТРЫВКОВ!!!) </a:t>
            </a:r>
            <a:r>
              <a:rPr lang="ru-RU" sz="2000" dirty="0" smtClean="0">
                <a:solidFill>
                  <a:srgbClr val="C00000"/>
                </a:solidFill>
              </a:rPr>
              <a:t>видеофрагмент </a:t>
            </a:r>
            <a:r>
              <a:rPr lang="ru-RU" sz="2000" dirty="0">
                <a:solidFill>
                  <a:srgbClr val="C00000"/>
                </a:solidFill>
              </a:rPr>
              <a:t>урока (занятия) </a:t>
            </a:r>
            <a:r>
              <a:rPr lang="ru-RU" sz="1600" i="1" dirty="0"/>
              <a:t>по теме, выбранной участником </a:t>
            </a:r>
            <a:r>
              <a:rPr lang="ru-RU" sz="1600" i="1" dirty="0" smtClean="0"/>
              <a:t>конкурса</a:t>
            </a:r>
            <a:r>
              <a:rPr lang="ru-RU" sz="1600" i="1" dirty="0"/>
              <a:t>, с приложением разработки (!!! ВСЕГО!!!) урока (занятия</a:t>
            </a:r>
            <a:r>
              <a:rPr lang="ru-RU" sz="1600" i="1" dirty="0" smtClean="0"/>
              <a:t>); длительность для фрагмента </a:t>
            </a:r>
            <a:r>
              <a:rPr lang="ru-RU" sz="1600" i="1" dirty="0"/>
              <a:t>урока – 20 минут (занятия – 15 минут</a:t>
            </a:r>
            <a:r>
              <a:rPr lang="ru-RU" sz="1600" i="1" dirty="0" smtClean="0"/>
              <a:t>)</a:t>
            </a:r>
            <a:r>
              <a:rPr lang="ru-RU" sz="2000" dirty="0" smtClean="0"/>
              <a:t>;</a:t>
            </a:r>
            <a:endParaRPr lang="ru-RU" sz="2000" dirty="0"/>
          </a:p>
          <a:p>
            <a:pPr indent="361950"/>
            <a:r>
              <a:rPr lang="ru-RU" sz="2000" dirty="0" smtClean="0"/>
              <a:t>- </a:t>
            </a:r>
            <a:r>
              <a:rPr lang="ru-RU" sz="2000" dirty="0" smtClean="0">
                <a:solidFill>
                  <a:srgbClr val="C00000"/>
                </a:solidFill>
              </a:rPr>
              <a:t>видеопредставление </a:t>
            </a:r>
            <a:r>
              <a:rPr lang="ru-RU" sz="2000" dirty="0">
                <a:solidFill>
                  <a:srgbClr val="C00000"/>
                </a:solidFill>
              </a:rPr>
              <a:t>опыта собственной педагогической деятельности</a:t>
            </a:r>
            <a:r>
              <a:rPr lang="ru-RU" sz="2000" dirty="0"/>
              <a:t>, </a:t>
            </a:r>
            <a:r>
              <a:rPr lang="ru-RU" sz="1600" dirty="0"/>
              <a:t>в ходе которого педагог должен презентовать систему своей работы (длительность – 10 минут). Участнику необходимо представить себя, рассказать об особенностях своей педагогической деятельности, заострив внимание на авторских идеях, реализация которых привела к устойчивым результатам. </a:t>
            </a:r>
            <a:endParaRPr lang="ru-RU" sz="1600" dirty="0" smtClean="0"/>
          </a:p>
          <a:p>
            <a:pPr indent="361950"/>
            <a:r>
              <a:rPr lang="ru-RU" sz="1600" dirty="0" smtClean="0"/>
              <a:t>Также в конце выступления  </a:t>
            </a:r>
            <a:r>
              <a:rPr lang="ru-RU" sz="1600" dirty="0"/>
              <a:t>участник формулирует </a:t>
            </a:r>
            <a:r>
              <a:rPr lang="ru-RU" sz="1600" i="1" dirty="0"/>
              <a:t>тему мастер-класса</a:t>
            </a:r>
            <a:r>
              <a:rPr lang="ru-RU" sz="1600" dirty="0"/>
              <a:t>, в ходе которого предполагается транслировать педагогический опыт</a:t>
            </a:r>
            <a:r>
              <a:rPr lang="ru-RU" sz="2000" dirty="0"/>
              <a:t>;</a:t>
            </a:r>
          </a:p>
          <a:p>
            <a:pPr indent="361950"/>
            <a:r>
              <a:rPr lang="ru-RU" sz="2000" dirty="0" smtClean="0"/>
              <a:t>- </a:t>
            </a:r>
            <a:r>
              <a:rPr lang="ru-RU" sz="2000" dirty="0" smtClean="0">
                <a:solidFill>
                  <a:srgbClr val="C00000"/>
                </a:solidFill>
              </a:rPr>
              <a:t>описание </a:t>
            </a:r>
            <a:r>
              <a:rPr lang="ru-RU" sz="2000" dirty="0">
                <a:solidFill>
                  <a:srgbClr val="C00000"/>
                </a:solidFill>
              </a:rPr>
              <a:t>опыта собственной педагогической </a:t>
            </a:r>
            <a:r>
              <a:rPr lang="ru-RU" sz="2000" dirty="0" smtClean="0">
                <a:solidFill>
                  <a:srgbClr val="C00000"/>
                </a:solidFill>
              </a:rPr>
              <a:t>деятельности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16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5" t="28421" r="25513" b="25006"/>
          <a:stretch/>
        </p:blipFill>
        <p:spPr bwMode="auto">
          <a:xfrm>
            <a:off x="3675651" y="2790387"/>
            <a:ext cx="3518288" cy="2119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271681"/>
            <a:ext cx="9144000" cy="70904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971600" y="354722"/>
            <a:ext cx="7200800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bg1"/>
                </a:solidFill>
                <a:cs typeface="Times New Roman" pitchFamily="18" charset="0"/>
              </a:rPr>
              <a:t>Порядок проведения конкурса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7212" y="1136863"/>
            <a:ext cx="6403020" cy="38517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400" dirty="0" smtClean="0"/>
              <a:t>Первый этап (в учреждениях образования)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12160" y="1124744"/>
            <a:ext cx="2843808" cy="3986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indent="361950" algn="r">
              <a:lnSpc>
                <a:spcPts val="2200"/>
              </a:lnSpc>
            </a:pPr>
            <a:r>
              <a:rPr lang="ru-RU" sz="2800" b="1" i="1" dirty="0" smtClean="0">
                <a:solidFill>
                  <a:srgbClr val="C00000"/>
                </a:solidFill>
              </a:rPr>
              <a:t>до 01.12.2019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7212" y="1694584"/>
            <a:ext cx="6403020" cy="38517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400" dirty="0" smtClean="0"/>
              <a:t>Второй (районный, городской) этап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12160" y="1687820"/>
            <a:ext cx="2843808" cy="3986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indent="361950" algn="r">
              <a:lnSpc>
                <a:spcPts val="2200"/>
              </a:lnSpc>
            </a:pPr>
            <a:r>
              <a:rPr lang="ru-RU" sz="2800" b="1" i="1" dirty="0" smtClean="0">
                <a:solidFill>
                  <a:srgbClr val="C00000"/>
                </a:solidFill>
              </a:rPr>
              <a:t>до 25.01.2020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91680" y="2086519"/>
            <a:ext cx="7164288" cy="6672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ru-RU" sz="2000" dirty="0" smtClean="0"/>
              <a:t>предоставление сводной заявки и конкурсных материалов </a:t>
            </a:r>
          </a:p>
          <a:p>
            <a:pPr algn="just">
              <a:lnSpc>
                <a:spcPts val="2200"/>
              </a:lnSpc>
            </a:pPr>
            <a:r>
              <a:rPr lang="ru-RU" sz="2000" dirty="0" smtClean="0"/>
              <a:t>в оргкомитет третьего (областного) этапа</a:t>
            </a:r>
            <a:endParaRPr lang="ru-RU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012160" y="2382229"/>
            <a:ext cx="2843808" cy="3986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indent="361950" algn="r">
              <a:lnSpc>
                <a:spcPts val="2200"/>
              </a:lnSpc>
            </a:pPr>
            <a:r>
              <a:rPr lang="ru-RU" sz="2800" b="1" i="1" dirty="0" smtClean="0">
                <a:solidFill>
                  <a:srgbClr val="C00000"/>
                </a:solidFill>
              </a:rPr>
              <a:t>до 01.02.2020</a:t>
            </a:r>
          </a:p>
        </p:txBody>
      </p:sp>
      <p:sp>
        <p:nvSpPr>
          <p:cNvPr id="3" name="Овал 2"/>
          <p:cNvSpPr/>
          <p:nvPr/>
        </p:nvSpPr>
        <p:spPr>
          <a:xfrm>
            <a:off x="107504" y="1252093"/>
            <a:ext cx="144000" cy="14400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07504" y="1815169"/>
            <a:ext cx="144000" cy="14400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>
            <a:off x="1331640" y="2132856"/>
            <a:ext cx="360040" cy="215304"/>
          </a:xfrm>
          <a:prstGeom prst="rightArrow">
            <a:avLst/>
          </a:prstGeom>
          <a:solidFill>
            <a:srgbClr val="0066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08104" y="2132856"/>
            <a:ext cx="2808312" cy="252000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97" t="17587" r="7855" b="8952"/>
          <a:stretch/>
        </p:blipFill>
        <p:spPr bwMode="auto">
          <a:xfrm>
            <a:off x="395536" y="2780928"/>
            <a:ext cx="3137557" cy="3899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675652" y="4941168"/>
            <a:ext cx="5180316" cy="193899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indent="541338" algn="just">
              <a:lnSpc>
                <a:spcPts val="1800"/>
              </a:lnSpc>
            </a:pPr>
            <a:r>
              <a:rPr lang="ru-RU" sz="2000" dirty="0" smtClean="0">
                <a:solidFill>
                  <a:srgbClr val="C00000"/>
                </a:solidFill>
              </a:rPr>
              <a:t>!!!ВНИМАНИЕ!!!</a:t>
            </a:r>
          </a:p>
          <a:p>
            <a:pPr algn="just">
              <a:lnSpc>
                <a:spcPts val="1800"/>
              </a:lnSpc>
            </a:pPr>
            <a:r>
              <a:rPr lang="ru-RU" sz="1600" i="1" dirty="0" smtClean="0"/>
              <a:t>Все материалы передаются </a:t>
            </a:r>
            <a:r>
              <a:rPr lang="ru-RU" sz="1600" b="1" i="1" dirty="0" smtClean="0">
                <a:solidFill>
                  <a:srgbClr val="C00000"/>
                </a:solidFill>
              </a:rPr>
              <a:t>до 01.02.2020 </a:t>
            </a:r>
            <a:r>
              <a:rPr lang="ru-RU" sz="1600" b="1" i="1" u="sng" dirty="0" smtClean="0"/>
              <a:t>лично (нарочным)</a:t>
            </a:r>
            <a:r>
              <a:rPr lang="ru-RU" sz="1600" i="1" dirty="0" smtClean="0"/>
              <a:t> в ГОИРО (в учебно-методический отдел руководящих кадров и инновационной деятельности (начальник – Агеенко Сергей Владимирович, </a:t>
            </a:r>
          </a:p>
          <a:p>
            <a:pPr algn="just">
              <a:lnSpc>
                <a:spcPts val="1800"/>
              </a:lnSpc>
            </a:pPr>
            <a:r>
              <a:rPr lang="ru-RU" sz="1600" i="1" dirty="0" smtClean="0"/>
              <a:t>тел. +375 232 55 96 38).</a:t>
            </a:r>
          </a:p>
          <a:p>
            <a:pPr algn="just">
              <a:lnSpc>
                <a:spcPts val="1800"/>
              </a:lnSpc>
            </a:pPr>
            <a:r>
              <a:rPr lang="ru-RU" sz="1600" i="1" dirty="0" smtClean="0"/>
              <a:t>Все материалы проверяются </a:t>
            </a:r>
            <a:r>
              <a:rPr lang="ru-RU" sz="1600" b="1" i="1" u="sng" dirty="0" smtClean="0"/>
              <a:t>на плагиат </a:t>
            </a:r>
            <a:r>
              <a:rPr lang="ru-RU" sz="1600" i="1" dirty="0" smtClean="0"/>
              <a:t>(уникальность не менее 75%).</a:t>
            </a:r>
            <a:endParaRPr lang="ru-RU" sz="1600" i="1" dirty="0"/>
          </a:p>
        </p:txBody>
      </p:sp>
      <p:sp>
        <p:nvSpPr>
          <p:cNvPr id="19" name="Стрелка вправо 18"/>
          <p:cNvSpPr/>
          <p:nvPr/>
        </p:nvSpPr>
        <p:spPr>
          <a:xfrm>
            <a:off x="3851920" y="4941168"/>
            <a:ext cx="360040" cy="215304"/>
          </a:xfrm>
          <a:prstGeom prst="rightArrow">
            <a:avLst/>
          </a:prstGeom>
          <a:solidFill>
            <a:srgbClr val="0066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692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71681"/>
            <a:ext cx="9144000" cy="70904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971600" y="354722"/>
            <a:ext cx="7200800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Порядок проведения конкурса</a:t>
            </a:r>
            <a:endParaRPr lang="ru-RU" sz="3000" b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212" y="1136863"/>
            <a:ext cx="6403020" cy="38517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400" dirty="0" smtClean="0"/>
              <a:t>Третий (областной) этап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79912" y="1124744"/>
            <a:ext cx="5076056" cy="3986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indent="361950" algn="r">
              <a:lnSpc>
                <a:spcPts val="2200"/>
              </a:lnSpc>
            </a:pPr>
            <a:r>
              <a:rPr lang="ru-RU" sz="2800" b="1" i="1" dirty="0" smtClean="0">
                <a:solidFill>
                  <a:srgbClr val="C00000"/>
                </a:solidFill>
              </a:rPr>
              <a:t>февраль – апрель 2020 г.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35496" y="1381445"/>
            <a:ext cx="1362460" cy="391371"/>
          </a:xfrm>
          <a:prstGeom prst="downArrow">
            <a:avLst/>
          </a:prstGeom>
          <a:gradFill flip="none" rotWithShape="1">
            <a:gsLst>
              <a:gs pos="0">
                <a:srgbClr val="006600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1043608" y="1984142"/>
            <a:ext cx="7632848" cy="302903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indent="361950">
              <a:lnSpc>
                <a:spcPts val="2200"/>
              </a:lnSpc>
              <a:spcBef>
                <a:spcPts val="900"/>
              </a:spcBef>
            </a:pPr>
            <a:r>
              <a:rPr lang="ru-RU" sz="2400" u="sng" dirty="0" smtClean="0"/>
              <a:t>Оргкомитет:</a:t>
            </a:r>
          </a:p>
          <a:p>
            <a:pPr marL="722313" indent="350838">
              <a:lnSpc>
                <a:spcPts val="2200"/>
              </a:lnSpc>
            </a:pPr>
            <a:r>
              <a:rPr lang="ru-RU" sz="2400" dirty="0" smtClean="0"/>
              <a:t>принимает заявки и конкурсные материалы </a:t>
            </a:r>
          </a:p>
          <a:p>
            <a:pPr marL="722313">
              <a:lnSpc>
                <a:spcPts val="2200"/>
              </a:lnSpc>
            </a:pPr>
            <a:r>
              <a:rPr lang="ru-RU" sz="2400" i="1" dirty="0" smtClean="0">
                <a:solidFill>
                  <a:srgbClr val="C00000"/>
                </a:solidFill>
              </a:rPr>
              <a:t>(</a:t>
            </a:r>
            <a:r>
              <a:rPr lang="ru-RU" sz="2400" i="1" dirty="0">
                <a:solidFill>
                  <a:srgbClr val="C00000"/>
                </a:solidFill>
              </a:rPr>
              <a:t>до 01.02.2020)</a:t>
            </a:r>
            <a:r>
              <a:rPr lang="ru-RU" sz="2400" dirty="0" smtClean="0"/>
              <a:t>,</a:t>
            </a:r>
          </a:p>
          <a:p>
            <a:pPr marL="722313" indent="350838">
              <a:lnSpc>
                <a:spcPts val="2200"/>
              </a:lnSpc>
            </a:pPr>
            <a:r>
              <a:rPr lang="ru-RU" sz="2400" dirty="0" smtClean="0"/>
              <a:t>определяет состав жюри </a:t>
            </a:r>
          </a:p>
          <a:p>
            <a:pPr marL="722313">
              <a:lnSpc>
                <a:spcPts val="2200"/>
              </a:lnSpc>
            </a:pPr>
            <a:r>
              <a:rPr lang="ru-RU" sz="2400" i="1" dirty="0" smtClean="0">
                <a:solidFill>
                  <a:srgbClr val="C00000"/>
                </a:solidFill>
              </a:rPr>
              <a:t>(</a:t>
            </a:r>
            <a:r>
              <a:rPr lang="ru-RU" sz="2400" i="1" dirty="0">
                <a:solidFill>
                  <a:srgbClr val="C00000"/>
                </a:solidFill>
              </a:rPr>
              <a:t>не позднее, чем за один месяц до начала этапа</a:t>
            </a:r>
            <a:r>
              <a:rPr lang="ru-RU" sz="2400" i="1" dirty="0" smtClean="0">
                <a:solidFill>
                  <a:srgbClr val="C00000"/>
                </a:solidFill>
              </a:rPr>
              <a:t>)</a:t>
            </a:r>
            <a:r>
              <a:rPr lang="ru-RU" sz="2400" dirty="0" smtClean="0"/>
              <a:t>.</a:t>
            </a:r>
          </a:p>
          <a:p>
            <a:pPr>
              <a:lnSpc>
                <a:spcPts val="2200"/>
              </a:lnSpc>
              <a:spcBef>
                <a:spcPts val="900"/>
              </a:spcBef>
            </a:pPr>
            <a:r>
              <a:rPr lang="ru-RU" sz="2400" dirty="0" smtClean="0"/>
              <a:t>!!! Конкурс проводится по каждой номинации!!!</a:t>
            </a:r>
          </a:p>
          <a:p>
            <a:pPr>
              <a:lnSpc>
                <a:spcPts val="2200"/>
              </a:lnSpc>
            </a:pPr>
            <a:endParaRPr lang="ru-RU" sz="2400" dirty="0" smtClean="0"/>
          </a:p>
          <a:p>
            <a:pPr>
              <a:lnSpc>
                <a:spcPts val="2200"/>
              </a:lnSpc>
            </a:pPr>
            <a:r>
              <a:rPr lang="ru-RU" sz="2400" dirty="0" smtClean="0"/>
              <a:t>!!! Определяются </a:t>
            </a:r>
            <a:r>
              <a:rPr lang="ru-RU" sz="2400" u="sng" dirty="0" smtClean="0">
                <a:solidFill>
                  <a:srgbClr val="C00000"/>
                </a:solidFill>
              </a:rPr>
              <a:t>по одному победителю </a:t>
            </a:r>
            <a:r>
              <a:rPr lang="ru-RU" sz="2400" dirty="0" smtClean="0"/>
              <a:t>(которые </a:t>
            </a:r>
            <a:r>
              <a:rPr lang="ru-RU" sz="2400" dirty="0"/>
              <a:t>принимают участие в следующем этапе </a:t>
            </a:r>
            <a:r>
              <a:rPr lang="ru-RU" sz="2400" dirty="0" smtClean="0"/>
              <a:t>конкурса) </a:t>
            </a:r>
          </a:p>
          <a:p>
            <a:pPr>
              <a:lnSpc>
                <a:spcPts val="2200"/>
              </a:lnSpc>
            </a:pPr>
            <a:r>
              <a:rPr lang="ru-RU" sz="2400" u="sng" dirty="0" smtClean="0">
                <a:solidFill>
                  <a:srgbClr val="C00000"/>
                </a:solidFill>
              </a:rPr>
              <a:t>и двум лауреатам </a:t>
            </a:r>
            <a:r>
              <a:rPr lang="ru-RU" sz="2400" dirty="0" smtClean="0"/>
              <a:t>в </a:t>
            </a:r>
            <a:r>
              <a:rPr lang="ru-RU" sz="2400" u="sng" dirty="0">
                <a:solidFill>
                  <a:srgbClr val="C00000"/>
                </a:solidFill>
              </a:rPr>
              <a:t>каждой</a:t>
            </a:r>
            <a:r>
              <a:rPr lang="ru-RU" sz="2400" dirty="0" smtClean="0"/>
              <a:t> номинации!!!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583944" y="2528936"/>
            <a:ext cx="2484000" cy="324000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26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71681"/>
            <a:ext cx="9144000" cy="70904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971600" y="354722"/>
            <a:ext cx="7200800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Порядок проведения конкурса</a:t>
            </a:r>
            <a:endParaRPr lang="ru-RU" sz="3000" b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212" y="1136863"/>
            <a:ext cx="6403020" cy="38517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400" dirty="0" smtClean="0"/>
              <a:t>Третий (областной) этап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79912" y="1124744"/>
            <a:ext cx="5076056" cy="3986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indent="361950" algn="r">
              <a:lnSpc>
                <a:spcPts val="2200"/>
              </a:lnSpc>
            </a:pPr>
            <a:r>
              <a:rPr lang="ru-RU" sz="2800" b="1" i="1" dirty="0" smtClean="0">
                <a:solidFill>
                  <a:srgbClr val="C00000"/>
                </a:solidFill>
              </a:rPr>
              <a:t>февраль – апрель 2020 г.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35496" y="1381445"/>
            <a:ext cx="1362460" cy="391371"/>
          </a:xfrm>
          <a:prstGeom prst="downArrow">
            <a:avLst/>
          </a:prstGeom>
          <a:gradFill flip="none" rotWithShape="1">
            <a:gsLst>
              <a:gs pos="0">
                <a:srgbClr val="006600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76128" y="2025382"/>
            <a:ext cx="6403020" cy="38517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400" dirty="0" smtClean="0"/>
              <a:t>первый (заочный) тур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4692" y="2013263"/>
            <a:ext cx="4286660" cy="3986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indent="361950" algn="r">
              <a:lnSpc>
                <a:spcPts val="2200"/>
              </a:lnSpc>
            </a:pPr>
            <a:r>
              <a:rPr lang="ru-RU" sz="2800" b="1" i="1" dirty="0" smtClean="0">
                <a:solidFill>
                  <a:srgbClr val="C00000"/>
                </a:solidFill>
              </a:rPr>
              <a:t>01.02.2020 – 10.02.2020 </a:t>
            </a:r>
          </a:p>
        </p:txBody>
      </p:sp>
      <p:sp>
        <p:nvSpPr>
          <p:cNvPr id="12" name="Овал 11"/>
          <p:cNvSpPr/>
          <p:nvPr/>
        </p:nvSpPr>
        <p:spPr>
          <a:xfrm>
            <a:off x="526420" y="2140612"/>
            <a:ext cx="144000" cy="144000"/>
          </a:xfrm>
          <a:prstGeom prst="ellipse">
            <a:avLst/>
          </a:prstGeom>
          <a:solidFill>
            <a:srgbClr val="0066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9260" y="3138668"/>
            <a:ext cx="6403020" cy="38517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400" dirty="0" smtClean="0"/>
              <a:t>второй (очный) тур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87824" y="3412279"/>
            <a:ext cx="4286660" cy="3986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indent="361950" algn="r">
              <a:lnSpc>
                <a:spcPts val="2200"/>
              </a:lnSpc>
            </a:pPr>
            <a:r>
              <a:rPr lang="ru-RU" sz="2800" b="1" i="1" dirty="0" smtClean="0">
                <a:solidFill>
                  <a:srgbClr val="C00000"/>
                </a:solidFill>
              </a:rPr>
              <a:t>март-апрель 2020 г.</a:t>
            </a:r>
          </a:p>
        </p:txBody>
      </p:sp>
      <p:sp>
        <p:nvSpPr>
          <p:cNvPr id="15" name="Овал 14"/>
          <p:cNvSpPr/>
          <p:nvPr/>
        </p:nvSpPr>
        <p:spPr>
          <a:xfrm>
            <a:off x="539552" y="3253898"/>
            <a:ext cx="144000" cy="144000"/>
          </a:xfrm>
          <a:prstGeom prst="ellipse">
            <a:avLst/>
          </a:prstGeom>
          <a:solidFill>
            <a:srgbClr val="0066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665036" y="3691902"/>
            <a:ext cx="6403020" cy="38517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400" dirty="0" smtClean="0"/>
              <a:t>третий (очный) тур (суперфинал)</a:t>
            </a:r>
          </a:p>
        </p:txBody>
      </p:sp>
      <p:sp>
        <p:nvSpPr>
          <p:cNvPr id="17" name="Овал 16"/>
          <p:cNvSpPr/>
          <p:nvPr/>
        </p:nvSpPr>
        <p:spPr>
          <a:xfrm>
            <a:off x="515328" y="3807132"/>
            <a:ext cx="144000" cy="144000"/>
          </a:xfrm>
          <a:prstGeom prst="ellipse">
            <a:avLst/>
          </a:prstGeom>
          <a:solidFill>
            <a:srgbClr val="0066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авая фигурная скобка 17"/>
          <p:cNvSpPr/>
          <p:nvPr/>
        </p:nvSpPr>
        <p:spPr>
          <a:xfrm>
            <a:off x="5148064" y="3162672"/>
            <a:ext cx="252000" cy="914400"/>
          </a:xfrm>
          <a:prstGeom prst="rightBrace">
            <a:avLst/>
          </a:prstGeom>
          <a:noFill/>
          <a:ln w="28575">
            <a:solidFill>
              <a:srgbClr val="0066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688823" y="2420888"/>
            <a:ext cx="7164288" cy="65659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ru-RU" sz="2000" dirty="0" smtClean="0"/>
              <a:t>повышение квалификации участников второго (очного) тура третьего (областного) этапа </a:t>
            </a:r>
            <a:endParaRPr lang="ru-RU" sz="2000" dirty="0"/>
          </a:p>
        </p:txBody>
      </p:sp>
      <p:sp>
        <p:nvSpPr>
          <p:cNvPr id="20" name="Стрелка вправо 19"/>
          <p:cNvSpPr/>
          <p:nvPr/>
        </p:nvSpPr>
        <p:spPr>
          <a:xfrm>
            <a:off x="1328783" y="2467225"/>
            <a:ext cx="360040" cy="215304"/>
          </a:xfrm>
          <a:prstGeom prst="rightArrow">
            <a:avLst/>
          </a:prstGeom>
          <a:solidFill>
            <a:srgbClr val="0066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4572001" y="2749183"/>
            <a:ext cx="4275264" cy="3986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indent="361950" algn="r">
              <a:lnSpc>
                <a:spcPts val="2200"/>
              </a:lnSpc>
            </a:pPr>
            <a:r>
              <a:rPr lang="ru-RU" sz="2800" b="1" i="1" dirty="0" smtClean="0">
                <a:solidFill>
                  <a:srgbClr val="C00000"/>
                </a:solidFill>
              </a:rPr>
              <a:t>17.02.2020 – 21.02.2020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81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1" grpId="0"/>
      <p:bldP spid="12" grpId="0" animBg="1"/>
      <p:bldP spid="13" grpId="0"/>
      <p:bldP spid="14" grpId="0"/>
      <p:bldP spid="15" grpId="0" animBg="1"/>
      <p:bldP spid="16" grpId="0"/>
      <p:bldP spid="17" grpId="0" animBg="1"/>
      <p:bldP spid="18" grpId="0" animBg="1"/>
      <p:bldP spid="19" grpId="0"/>
      <p:bldP spid="20" grpId="0" animBg="1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71681"/>
            <a:ext cx="9144000" cy="70904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971600" y="354722"/>
            <a:ext cx="7200800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Порядок проведения конкурса</a:t>
            </a:r>
            <a:endParaRPr lang="ru-RU" sz="3000" b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212" y="1136863"/>
            <a:ext cx="6403020" cy="38517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400" dirty="0" smtClean="0"/>
              <a:t>Третий (областной) этап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79912" y="1124744"/>
            <a:ext cx="5076056" cy="3986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indent="361950" algn="r">
              <a:lnSpc>
                <a:spcPts val="2200"/>
              </a:lnSpc>
            </a:pPr>
            <a:r>
              <a:rPr lang="ru-RU" sz="2800" b="1" i="1" dirty="0" smtClean="0">
                <a:solidFill>
                  <a:srgbClr val="C00000"/>
                </a:solidFill>
              </a:rPr>
              <a:t>февраль – апрель 2020 г.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35496" y="1381445"/>
            <a:ext cx="1362460" cy="391371"/>
          </a:xfrm>
          <a:prstGeom prst="downArrow">
            <a:avLst/>
          </a:prstGeom>
          <a:gradFill flip="none" rotWithShape="1">
            <a:gsLst>
              <a:gs pos="0">
                <a:srgbClr val="006600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76128" y="2025382"/>
            <a:ext cx="6403020" cy="38517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400" dirty="0" smtClean="0"/>
              <a:t>первый (заочный) тур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4692" y="2013263"/>
            <a:ext cx="4286660" cy="3986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indent="361950" algn="r">
              <a:lnSpc>
                <a:spcPts val="2200"/>
              </a:lnSpc>
            </a:pPr>
            <a:r>
              <a:rPr lang="ru-RU" sz="2800" b="1" i="1" dirty="0" smtClean="0">
                <a:solidFill>
                  <a:srgbClr val="C00000"/>
                </a:solidFill>
              </a:rPr>
              <a:t>01.02.2020 – 10.02.2020 </a:t>
            </a:r>
          </a:p>
        </p:txBody>
      </p:sp>
      <p:sp>
        <p:nvSpPr>
          <p:cNvPr id="12" name="Овал 11"/>
          <p:cNvSpPr/>
          <p:nvPr/>
        </p:nvSpPr>
        <p:spPr>
          <a:xfrm>
            <a:off x="526420" y="2140612"/>
            <a:ext cx="144000" cy="144000"/>
          </a:xfrm>
          <a:prstGeom prst="ellipse">
            <a:avLst/>
          </a:prstGeom>
          <a:solidFill>
            <a:srgbClr val="0066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331640" y="2276872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/>
            <a:r>
              <a:rPr lang="ru-RU" sz="2000" dirty="0"/>
              <a:t>- </a:t>
            </a:r>
            <a:r>
              <a:rPr lang="ru-RU" sz="2000" i="1" dirty="0">
                <a:solidFill>
                  <a:srgbClr val="C00000"/>
                </a:solidFill>
              </a:rPr>
              <a:t>оценка конкурсных материалов</a:t>
            </a:r>
            <a:r>
              <a:rPr lang="ru-RU" sz="2000" dirty="0"/>
              <a:t>: </a:t>
            </a:r>
            <a:r>
              <a:rPr lang="ru-RU" sz="1600" dirty="0"/>
              <a:t>видеофрагмент а урока (занятия), видеопредставления опыта собственной педагогической деятельности, описания опыта собственной педагогической </a:t>
            </a:r>
            <a:r>
              <a:rPr lang="ru-RU" sz="1600" dirty="0" smtClean="0"/>
              <a:t>деятельности</a:t>
            </a:r>
            <a:r>
              <a:rPr lang="ru-RU" sz="2000" dirty="0" smtClean="0"/>
              <a:t>;</a:t>
            </a:r>
            <a:endParaRPr lang="ru-RU" sz="2000" dirty="0"/>
          </a:p>
          <a:p>
            <a:pPr indent="361950"/>
            <a:r>
              <a:rPr lang="ru-RU" sz="2000" dirty="0" smtClean="0"/>
              <a:t>- </a:t>
            </a:r>
            <a:r>
              <a:rPr lang="ru-RU" sz="2000" i="1" dirty="0">
                <a:solidFill>
                  <a:srgbClr val="C00000"/>
                </a:solidFill>
              </a:rPr>
              <a:t>дистанционное компьютерное тестирование </a:t>
            </a:r>
            <a:r>
              <a:rPr lang="ru-RU" sz="1600" dirty="0"/>
              <a:t>в целях проверки знаний в области преподаваемого учебного предмета, педагогики, </a:t>
            </a:r>
            <a:r>
              <a:rPr lang="ru-RU" sz="1600" dirty="0" smtClean="0"/>
              <a:t>психологии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23" name="Стрелка вправо 22"/>
          <p:cNvSpPr/>
          <p:nvPr/>
        </p:nvSpPr>
        <p:spPr>
          <a:xfrm>
            <a:off x="179512" y="3861048"/>
            <a:ext cx="360040" cy="215304"/>
          </a:xfrm>
          <a:prstGeom prst="rightArrow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3789040"/>
            <a:ext cx="85455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indent="357188"/>
            <a:r>
              <a:rPr lang="ru-RU" sz="1600" dirty="0" smtClean="0"/>
              <a:t>1. До 01.02.2020 формируется график прохождения дистанционного тестирования. Каждый заявленный участник на электронную почту, указанную в заявке, получает индивидуальный пароль, время доступа. </a:t>
            </a:r>
            <a:r>
              <a:rPr lang="ru-RU" sz="1600" i="1" dirty="0" smtClean="0">
                <a:solidFill>
                  <a:srgbClr val="175283"/>
                </a:solidFill>
              </a:rPr>
              <a:t>!!!ВНИМАНИЕ: оргкомитет не несет ответственности за ошибки в заявке и не уточняет данные!!!</a:t>
            </a:r>
            <a:endParaRPr lang="ru-RU" sz="1600" i="1" dirty="0">
              <a:solidFill>
                <a:srgbClr val="175283"/>
              </a:solidFill>
            </a:endParaRPr>
          </a:p>
          <a:p>
            <a:pPr marL="4763" indent="357188"/>
            <a:r>
              <a:rPr lang="ru-RU" sz="1600" dirty="0" smtClean="0"/>
              <a:t>2. С 01.02.2020 до 10.02.2020 проводится тестирование и оценка материалов, определяются победители тура.</a:t>
            </a:r>
          </a:p>
          <a:p>
            <a:pPr marL="4763" indent="357188"/>
            <a:r>
              <a:rPr lang="ru-RU" sz="1600" dirty="0" smtClean="0"/>
              <a:t>3. Во втором (очном) туре принимают участие 32 педагога, набравшие наибольшее количество баллов за участие во всех вышеуказанных мероприятиях первого (заочного) тура.</a:t>
            </a:r>
          </a:p>
          <a:p>
            <a:pPr marL="4763" indent="357188"/>
            <a:r>
              <a:rPr lang="ru-RU" sz="1600" dirty="0" smtClean="0"/>
              <a:t>Информация о педагогах будет размещена на сайте института в рубрике «Новости» </a:t>
            </a:r>
          </a:p>
          <a:p>
            <a:pPr marL="4763" indent="-4763"/>
            <a:r>
              <a:rPr lang="ru-RU" sz="1600" dirty="0" smtClean="0"/>
              <a:t>(ориентировочно 12.02.2020 – 13.02.2020). </a:t>
            </a:r>
          </a:p>
          <a:p>
            <a:pPr marL="4763" indent="357188"/>
            <a:r>
              <a:rPr lang="ru-RU" sz="1600" dirty="0" smtClean="0"/>
              <a:t>Эти же педагоги в обязательном порядке становятся слушателями специально организованного для них повышения квалификации (ориентировочно 17.02.2020 – 21.02.2020).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75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1" grpId="0"/>
      <p:bldP spid="12" grpId="0" animBg="1"/>
      <p:bldP spid="23" grpId="0" animBg="1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71681"/>
            <a:ext cx="9144000" cy="70904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971600" y="354722"/>
            <a:ext cx="7200800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Порядок проведения конкурса</a:t>
            </a:r>
            <a:endParaRPr lang="ru-RU" sz="3000" b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212" y="1136863"/>
            <a:ext cx="6403020" cy="38517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400" dirty="0" smtClean="0"/>
              <a:t>Третий (областной) этап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79912" y="1124744"/>
            <a:ext cx="5076056" cy="3986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indent="361950" algn="r">
              <a:lnSpc>
                <a:spcPts val="2200"/>
              </a:lnSpc>
            </a:pPr>
            <a:r>
              <a:rPr lang="ru-RU" sz="2800" b="1" i="1" dirty="0" smtClean="0">
                <a:solidFill>
                  <a:srgbClr val="C00000"/>
                </a:solidFill>
              </a:rPr>
              <a:t>февраль – апрель 2020 г.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35496" y="1381445"/>
            <a:ext cx="1362460" cy="391371"/>
          </a:xfrm>
          <a:prstGeom prst="downArrow">
            <a:avLst/>
          </a:prstGeom>
          <a:gradFill flip="none" rotWithShape="1">
            <a:gsLst>
              <a:gs pos="0">
                <a:srgbClr val="006600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76128" y="2025382"/>
            <a:ext cx="6403020" cy="38517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400" dirty="0" smtClean="0"/>
              <a:t>первый (заочный) тур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4692" y="2013263"/>
            <a:ext cx="4286660" cy="3986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indent="361950" algn="r">
              <a:lnSpc>
                <a:spcPts val="2200"/>
              </a:lnSpc>
            </a:pPr>
            <a:r>
              <a:rPr lang="ru-RU" sz="2800" b="1" i="1" dirty="0" smtClean="0">
                <a:solidFill>
                  <a:srgbClr val="C00000"/>
                </a:solidFill>
              </a:rPr>
              <a:t>01.02.2020 – 10.02.2020 </a:t>
            </a:r>
          </a:p>
        </p:txBody>
      </p:sp>
      <p:sp>
        <p:nvSpPr>
          <p:cNvPr id="12" name="Овал 11"/>
          <p:cNvSpPr/>
          <p:nvPr/>
        </p:nvSpPr>
        <p:spPr>
          <a:xfrm>
            <a:off x="526420" y="2140612"/>
            <a:ext cx="144000" cy="144000"/>
          </a:xfrm>
          <a:prstGeom prst="ellipse">
            <a:avLst/>
          </a:prstGeom>
          <a:solidFill>
            <a:srgbClr val="0066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688823" y="2420888"/>
            <a:ext cx="7164288" cy="65659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ru-RU" sz="2000" dirty="0" smtClean="0"/>
              <a:t>повышение квалификации участников второго (очного) тура третьего (областного) этапа </a:t>
            </a:r>
            <a:endParaRPr lang="ru-RU" sz="2000" dirty="0"/>
          </a:p>
        </p:txBody>
      </p:sp>
      <p:sp>
        <p:nvSpPr>
          <p:cNvPr id="20" name="Стрелка вправо 19"/>
          <p:cNvSpPr/>
          <p:nvPr/>
        </p:nvSpPr>
        <p:spPr>
          <a:xfrm>
            <a:off x="1328783" y="2467225"/>
            <a:ext cx="360040" cy="215304"/>
          </a:xfrm>
          <a:prstGeom prst="rightArrow">
            <a:avLst/>
          </a:prstGeom>
          <a:solidFill>
            <a:srgbClr val="0066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4572001" y="2749183"/>
            <a:ext cx="4275264" cy="3986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indent="361950" algn="r">
              <a:lnSpc>
                <a:spcPts val="2200"/>
              </a:lnSpc>
            </a:pPr>
            <a:r>
              <a:rPr lang="ru-RU" sz="2800" b="1" i="1" dirty="0" smtClean="0">
                <a:solidFill>
                  <a:srgbClr val="C00000"/>
                </a:solidFill>
              </a:rPr>
              <a:t>17.02.2020 – 21.02.2020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72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71681"/>
            <a:ext cx="9144000" cy="70904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971600" y="354722"/>
            <a:ext cx="7200800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Порядок проведения конкурса</a:t>
            </a:r>
            <a:endParaRPr lang="ru-RU" sz="3000" b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212" y="1136863"/>
            <a:ext cx="6403020" cy="38517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400" dirty="0" smtClean="0"/>
              <a:t>Третий (областной) этап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79912" y="1124744"/>
            <a:ext cx="5076056" cy="3986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indent="361950" algn="r">
              <a:lnSpc>
                <a:spcPts val="2200"/>
              </a:lnSpc>
            </a:pPr>
            <a:r>
              <a:rPr lang="ru-RU" sz="2800" b="1" i="1" dirty="0" smtClean="0">
                <a:solidFill>
                  <a:srgbClr val="C00000"/>
                </a:solidFill>
              </a:rPr>
              <a:t>февраль – апрель 2020 г.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35496" y="1381445"/>
            <a:ext cx="1362460" cy="391371"/>
          </a:xfrm>
          <a:prstGeom prst="downArrow">
            <a:avLst/>
          </a:prstGeom>
          <a:gradFill flip="none" rotWithShape="1">
            <a:gsLst>
              <a:gs pos="0">
                <a:srgbClr val="006600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76128" y="2025382"/>
            <a:ext cx="6403020" cy="38517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400" dirty="0" smtClean="0"/>
              <a:t>первый (заочный) тур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4692" y="2013263"/>
            <a:ext cx="4286660" cy="3986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indent="361950" algn="r">
              <a:lnSpc>
                <a:spcPts val="2200"/>
              </a:lnSpc>
            </a:pPr>
            <a:r>
              <a:rPr lang="ru-RU" sz="2800" b="1" i="1" dirty="0" smtClean="0">
                <a:solidFill>
                  <a:srgbClr val="C00000"/>
                </a:solidFill>
              </a:rPr>
              <a:t>01.02.2020 – 10.02.2020 </a:t>
            </a:r>
          </a:p>
        </p:txBody>
      </p:sp>
      <p:sp>
        <p:nvSpPr>
          <p:cNvPr id="12" name="Овал 11"/>
          <p:cNvSpPr/>
          <p:nvPr/>
        </p:nvSpPr>
        <p:spPr>
          <a:xfrm>
            <a:off x="526420" y="2140612"/>
            <a:ext cx="144000" cy="144000"/>
          </a:xfrm>
          <a:prstGeom prst="ellipse">
            <a:avLst/>
          </a:prstGeom>
          <a:solidFill>
            <a:srgbClr val="0066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9260" y="3138668"/>
            <a:ext cx="6403020" cy="38517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400" dirty="0" smtClean="0"/>
              <a:t>второй (очный) тур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87824" y="3140968"/>
            <a:ext cx="4286660" cy="3986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indent="361950" algn="r">
              <a:lnSpc>
                <a:spcPts val="2200"/>
              </a:lnSpc>
            </a:pPr>
            <a:r>
              <a:rPr lang="ru-RU" sz="2800" b="1" i="1" dirty="0" smtClean="0">
                <a:solidFill>
                  <a:srgbClr val="C00000"/>
                </a:solidFill>
              </a:rPr>
              <a:t>март-апрель 2020 г.</a:t>
            </a:r>
          </a:p>
        </p:txBody>
      </p:sp>
      <p:sp>
        <p:nvSpPr>
          <p:cNvPr id="15" name="Овал 14"/>
          <p:cNvSpPr/>
          <p:nvPr/>
        </p:nvSpPr>
        <p:spPr>
          <a:xfrm>
            <a:off x="539552" y="3253898"/>
            <a:ext cx="144000" cy="144000"/>
          </a:xfrm>
          <a:prstGeom prst="ellipse">
            <a:avLst/>
          </a:prstGeom>
          <a:solidFill>
            <a:srgbClr val="0066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688823" y="2420888"/>
            <a:ext cx="7164288" cy="65659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ru-RU" sz="2000" dirty="0" smtClean="0"/>
              <a:t>повышение квалификации участников второго (очного) тура третьего (областного) этапа </a:t>
            </a:r>
            <a:endParaRPr lang="ru-RU" sz="2000" dirty="0"/>
          </a:p>
        </p:txBody>
      </p:sp>
      <p:sp>
        <p:nvSpPr>
          <p:cNvPr id="20" name="Стрелка вправо 19"/>
          <p:cNvSpPr/>
          <p:nvPr/>
        </p:nvSpPr>
        <p:spPr>
          <a:xfrm>
            <a:off x="1328783" y="2467225"/>
            <a:ext cx="360040" cy="215304"/>
          </a:xfrm>
          <a:prstGeom prst="rightArrow">
            <a:avLst/>
          </a:prstGeom>
          <a:solidFill>
            <a:srgbClr val="0066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4572001" y="2749183"/>
            <a:ext cx="4275264" cy="3986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indent="361950" algn="r">
              <a:lnSpc>
                <a:spcPts val="2200"/>
              </a:lnSpc>
            </a:pPr>
            <a:r>
              <a:rPr lang="ru-RU" sz="2800" b="1" i="1" dirty="0" smtClean="0">
                <a:solidFill>
                  <a:srgbClr val="C00000"/>
                </a:solidFill>
              </a:rPr>
              <a:t>17.02.2020 – 21.02.2020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26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971599" y="3789040"/>
            <a:ext cx="5738033" cy="234936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indent="361950">
              <a:lnSpc>
                <a:spcPts val="2200"/>
              </a:lnSpc>
            </a:pPr>
            <a:r>
              <a:rPr lang="ru-RU" i="1" dirty="0" smtClean="0">
                <a:solidFill>
                  <a:srgbClr val="175283"/>
                </a:solidFill>
              </a:rPr>
              <a:t>!!! Для подготовки конкурсанта целесообразно создать творческую группу!!!</a:t>
            </a:r>
          </a:p>
          <a:p>
            <a:pPr indent="361950">
              <a:lnSpc>
                <a:spcPts val="2200"/>
              </a:lnSpc>
            </a:pPr>
            <a:r>
              <a:rPr lang="ru-RU" i="1" dirty="0" smtClean="0">
                <a:solidFill>
                  <a:srgbClr val="175283"/>
                </a:solidFill>
              </a:rPr>
              <a:t>!!!На мероприятия второго (очного) тура приглашается конкурсант с одним (!) сопровождающим!!!</a:t>
            </a:r>
          </a:p>
          <a:p>
            <a:pPr indent="361950">
              <a:lnSpc>
                <a:spcPts val="2200"/>
              </a:lnSpc>
            </a:pPr>
            <a:r>
              <a:rPr lang="ru-RU" i="1" dirty="0" smtClean="0">
                <a:solidFill>
                  <a:srgbClr val="175283"/>
                </a:solidFill>
              </a:rPr>
              <a:t>!!!Сопровождающий не имеет права находиться в кабинете при проведении урока (занятия), мастер-класса!!!</a:t>
            </a:r>
          </a:p>
        </p:txBody>
      </p:sp>
    </p:spTree>
    <p:extLst>
      <p:ext uri="{BB962C8B-B14F-4D97-AF65-F5344CB8AC3E}">
        <p14:creationId xmlns:p14="http://schemas.microsoft.com/office/powerpoint/2010/main" val="204595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71681"/>
            <a:ext cx="9144000" cy="70904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971600" y="354722"/>
            <a:ext cx="7200800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Порядок проведения конкурса</a:t>
            </a:r>
            <a:endParaRPr lang="ru-RU" sz="3000" b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212" y="1136863"/>
            <a:ext cx="6403020" cy="38517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400" dirty="0" smtClean="0"/>
              <a:t>Третий (областной) этап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79912" y="1124744"/>
            <a:ext cx="5076056" cy="3986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indent="361950" algn="r">
              <a:lnSpc>
                <a:spcPts val="2200"/>
              </a:lnSpc>
            </a:pPr>
            <a:r>
              <a:rPr lang="ru-RU" sz="2800" b="1" i="1" dirty="0" smtClean="0">
                <a:solidFill>
                  <a:srgbClr val="C00000"/>
                </a:solidFill>
              </a:rPr>
              <a:t>февраль – апрель 2020 г.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35496" y="1381445"/>
            <a:ext cx="1362460" cy="391371"/>
          </a:xfrm>
          <a:prstGeom prst="downArrow">
            <a:avLst/>
          </a:prstGeom>
          <a:gradFill flip="none" rotWithShape="1">
            <a:gsLst>
              <a:gs pos="0">
                <a:srgbClr val="006600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9260" y="1988840"/>
            <a:ext cx="6403020" cy="38517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400" dirty="0" smtClean="0"/>
              <a:t>второй (очный) тур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87824" y="1991140"/>
            <a:ext cx="4286660" cy="3986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indent="361950" algn="r">
              <a:lnSpc>
                <a:spcPts val="2200"/>
              </a:lnSpc>
            </a:pPr>
            <a:r>
              <a:rPr lang="ru-RU" sz="2800" b="1" i="1" dirty="0" smtClean="0">
                <a:solidFill>
                  <a:srgbClr val="C00000"/>
                </a:solidFill>
              </a:rPr>
              <a:t>март-апрель 2020 г.</a:t>
            </a:r>
          </a:p>
        </p:txBody>
      </p:sp>
      <p:sp>
        <p:nvSpPr>
          <p:cNvPr id="15" name="Овал 14"/>
          <p:cNvSpPr/>
          <p:nvPr/>
        </p:nvSpPr>
        <p:spPr>
          <a:xfrm>
            <a:off x="539552" y="2104070"/>
            <a:ext cx="144000" cy="144000"/>
          </a:xfrm>
          <a:prstGeom prst="ellipse">
            <a:avLst/>
          </a:prstGeom>
          <a:solidFill>
            <a:srgbClr val="0066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39552" y="2438836"/>
            <a:ext cx="8496944" cy="3357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indent="361950">
              <a:lnSpc>
                <a:spcPts val="2000"/>
              </a:lnSpc>
              <a:spcAft>
                <a:spcPts val="900"/>
              </a:spcAft>
            </a:pPr>
            <a:r>
              <a:rPr lang="ru-RU" sz="2400" b="1" dirty="0" smtClean="0"/>
              <a:t>Конкурсные мероприятия </a:t>
            </a:r>
            <a:r>
              <a:rPr lang="ru-RU" sz="2400" dirty="0" smtClean="0"/>
              <a:t>(обязательные):</a:t>
            </a:r>
          </a:p>
          <a:p>
            <a:pPr indent="361950"/>
            <a:r>
              <a:rPr lang="ru-RU" sz="2000" dirty="0" smtClean="0"/>
              <a:t>- </a:t>
            </a:r>
            <a:r>
              <a:rPr lang="ru-RU" sz="2000" dirty="0">
                <a:solidFill>
                  <a:srgbClr val="C00000"/>
                </a:solidFill>
              </a:rPr>
              <a:t>открытый урок (занятие) в незнакомом классе (группе) </a:t>
            </a:r>
            <a:r>
              <a:rPr lang="ru-RU" sz="2000" dirty="0"/>
              <a:t>по соответствующему учебному предмету (образовательной области) </a:t>
            </a:r>
          </a:p>
          <a:p>
            <a:r>
              <a:rPr lang="ru-RU" i="1" dirty="0" smtClean="0"/>
              <a:t>по </a:t>
            </a:r>
            <a:r>
              <a:rPr lang="ru-RU" i="1" dirty="0"/>
              <a:t>теме, соответствующей календарному планированию, в учреждении образования, которое определено оргкомитетом для проведения конкурсного мероприятия</a:t>
            </a:r>
            <a:r>
              <a:rPr lang="ru-RU" sz="2000" dirty="0"/>
              <a:t>;</a:t>
            </a:r>
          </a:p>
          <a:p>
            <a:pPr indent="361950"/>
            <a:r>
              <a:rPr lang="ru-RU" sz="2000" dirty="0" smtClean="0"/>
              <a:t>- </a:t>
            </a:r>
            <a:r>
              <a:rPr lang="ru-RU" sz="2000" dirty="0">
                <a:solidFill>
                  <a:srgbClr val="C00000"/>
                </a:solidFill>
              </a:rPr>
              <a:t>мастер-класс для педагогических работников </a:t>
            </a:r>
            <a:r>
              <a:rPr lang="ru-RU" i="1" dirty="0"/>
              <a:t>в учреждении образования, которое определено оргкомитетом для проведения конкурсного мероприятия, или студентов учреждений высшего или среднего специального образования педагогического профиля по теме, заявленной на первый (заочный) тур третьего (областного) этапа </a:t>
            </a:r>
            <a:r>
              <a:rPr lang="ru-RU" i="1" dirty="0" smtClean="0"/>
              <a:t>конкурса.</a:t>
            </a:r>
            <a:endParaRPr lang="ru-RU" sz="2000" i="1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1397956" y="5661248"/>
            <a:ext cx="7476528" cy="122084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000" dirty="0" smtClean="0"/>
              <a:t>!!! По итогам второго (очного) тура третьего (областного) этапа определяется </a:t>
            </a:r>
            <a:r>
              <a:rPr lang="ru-RU" sz="2000" dirty="0">
                <a:solidFill>
                  <a:srgbClr val="C00000"/>
                </a:solidFill>
              </a:rPr>
              <a:t>три педагога</a:t>
            </a:r>
            <a:r>
              <a:rPr lang="ru-RU" sz="2000" dirty="0" smtClean="0"/>
              <a:t>, которые продолжат участие в конкурсных мероприятиях третьего (очного) тура третьего (областного) этапа!!!</a:t>
            </a:r>
          </a:p>
        </p:txBody>
      </p:sp>
      <p:sp>
        <p:nvSpPr>
          <p:cNvPr id="18" name="Стрелка вправо 17"/>
          <p:cNvSpPr/>
          <p:nvPr/>
        </p:nvSpPr>
        <p:spPr>
          <a:xfrm>
            <a:off x="944299" y="5733256"/>
            <a:ext cx="360040" cy="215304"/>
          </a:xfrm>
          <a:prstGeom prst="rightArrow">
            <a:avLst/>
          </a:prstGeom>
          <a:solidFill>
            <a:srgbClr val="0066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46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  <p:bldP spid="14" grpId="0"/>
      <p:bldP spid="15" grpId="0" animBg="1"/>
      <p:bldP spid="17" grpId="0"/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71681"/>
            <a:ext cx="9144000" cy="70904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971600" y="354722"/>
            <a:ext cx="7200800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Порядок проведения конкурса</a:t>
            </a:r>
            <a:endParaRPr lang="ru-RU" sz="3000" b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212" y="1136863"/>
            <a:ext cx="6403020" cy="38517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400" dirty="0" smtClean="0"/>
              <a:t>Третий (областной) этап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79912" y="1124744"/>
            <a:ext cx="5076056" cy="3986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indent="361950" algn="r">
              <a:lnSpc>
                <a:spcPts val="2200"/>
              </a:lnSpc>
            </a:pPr>
            <a:r>
              <a:rPr lang="ru-RU" sz="2800" b="1" i="1" dirty="0" smtClean="0">
                <a:solidFill>
                  <a:srgbClr val="C00000"/>
                </a:solidFill>
              </a:rPr>
              <a:t>февраль – апрель 2020 г.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35496" y="1381445"/>
            <a:ext cx="1362460" cy="391371"/>
          </a:xfrm>
          <a:prstGeom prst="downArrow">
            <a:avLst/>
          </a:prstGeom>
          <a:gradFill flip="none" rotWithShape="1">
            <a:gsLst>
              <a:gs pos="0">
                <a:srgbClr val="006600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9260" y="1988840"/>
            <a:ext cx="6403020" cy="38517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400" dirty="0" smtClean="0"/>
              <a:t>третий (очный) тур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87824" y="1991140"/>
            <a:ext cx="4286660" cy="3986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indent="361950" algn="r">
              <a:lnSpc>
                <a:spcPts val="2200"/>
              </a:lnSpc>
            </a:pPr>
            <a:r>
              <a:rPr lang="ru-RU" sz="2800" b="1" i="1" dirty="0" smtClean="0">
                <a:solidFill>
                  <a:srgbClr val="C00000"/>
                </a:solidFill>
              </a:rPr>
              <a:t>март-апрель 2020 г.</a:t>
            </a:r>
          </a:p>
        </p:txBody>
      </p:sp>
      <p:sp>
        <p:nvSpPr>
          <p:cNvPr id="15" name="Овал 14"/>
          <p:cNvSpPr/>
          <p:nvPr/>
        </p:nvSpPr>
        <p:spPr>
          <a:xfrm>
            <a:off x="539552" y="2104070"/>
            <a:ext cx="144000" cy="144000"/>
          </a:xfrm>
          <a:prstGeom prst="ellipse">
            <a:avLst/>
          </a:prstGeom>
          <a:solidFill>
            <a:srgbClr val="0066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39552" y="2438836"/>
            <a:ext cx="8496944" cy="138755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indent="361950">
              <a:lnSpc>
                <a:spcPts val="2000"/>
              </a:lnSpc>
              <a:spcAft>
                <a:spcPts val="900"/>
              </a:spcAft>
            </a:pPr>
            <a:r>
              <a:rPr lang="ru-RU" sz="2400" b="1" dirty="0" smtClean="0"/>
              <a:t>Конкурсные мероприятия </a:t>
            </a:r>
            <a:r>
              <a:rPr lang="ru-RU" sz="2400" dirty="0" smtClean="0"/>
              <a:t>(обязательные):</a:t>
            </a:r>
          </a:p>
          <a:p>
            <a:pPr indent="361950"/>
            <a:r>
              <a:rPr lang="ru-RU" sz="2000" dirty="0" smtClean="0"/>
              <a:t>- </a:t>
            </a:r>
            <a:r>
              <a:rPr lang="ru-RU" sz="2000" dirty="0" smtClean="0">
                <a:solidFill>
                  <a:srgbClr val="C00000"/>
                </a:solidFill>
              </a:rPr>
              <a:t>мини-урок </a:t>
            </a:r>
            <a:r>
              <a:rPr lang="ru-RU" sz="2000" dirty="0">
                <a:solidFill>
                  <a:srgbClr val="C00000"/>
                </a:solidFill>
              </a:rPr>
              <a:t>(мини-занятие) на сцене </a:t>
            </a:r>
            <a:r>
              <a:rPr lang="ru-RU" sz="2000" dirty="0"/>
              <a:t>по теме, определенной </a:t>
            </a:r>
            <a:r>
              <a:rPr lang="ru-RU" sz="2000" dirty="0" smtClean="0"/>
              <a:t>жюри; </a:t>
            </a:r>
          </a:p>
          <a:p>
            <a:pPr indent="361950"/>
            <a:r>
              <a:rPr lang="ru-RU" sz="2000" dirty="0" smtClean="0"/>
              <a:t>- </a:t>
            </a:r>
            <a:r>
              <a:rPr lang="ru-RU" sz="2000" dirty="0">
                <a:solidFill>
                  <a:srgbClr val="C00000"/>
                </a:solidFill>
              </a:rPr>
              <a:t>публичное представление опыта собственной педагогической деятельности</a:t>
            </a:r>
            <a:r>
              <a:rPr lang="ru-RU" sz="2000" dirty="0"/>
              <a:t>, ответы на вопросы жюри по теме </a:t>
            </a:r>
            <a:r>
              <a:rPr lang="ru-RU" sz="2000" dirty="0" smtClean="0"/>
              <a:t>опыта.</a:t>
            </a:r>
            <a:endParaRPr lang="ru-RU" sz="20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11760" y="4002449"/>
            <a:ext cx="6372200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ru-RU" sz="2000" dirty="0"/>
              <a:t>!!! Определяются </a:t>
            </a:r>
            <a:r>
              <a:rPr lang="ru-RU" sz="2000" u="sng" dirty="0">
                <a:solidFill>
                  <a:srgbClr val="C00000"/>
                </a:solidFill>
              </a:rPr>
              <a:t>по одному победителю </a:t>
            </a:r>
            <a:r>
              <a:rPr lang="ru-RU" sz="2000" dirty="0"/>
              <a:t>(которые принимают участие в следующем </a:t>
            </a:r>
            <a:r>
              <a:rPr lang="ru-RU" sz="2000" dirty="0" smtClean="0"/>
              <a:t>четвертом (заключительном) этапе конкурса </a:t>
            </a:r>
            <a:endParaRPr lang="ru-RU" sz="2000" dirty="0"/>
          </a:p>
          <a:p>
            <a:pPr>
              <a:lnSpc>
                <a:spcPts val="2200"/>
              </a:lnSpc>
            </a:pPr>
            <a:r>
              <a:rPr lang="ru-RU" sz="2000" u="sng" dirty="0">
                <a:solidFill>
                  <a:srgbClr val="C00000"/>
                </a:solidFill>
              </a:rPr>
              <a:t>и двум лауреатам </a:t>
            </a:r>
            <a:r>
              <a:rPr lang="ru-RU" sz="2000" dirty="0"/>
              <a:t>в </a:t>
            </a:r>
            <a:r>
              <a:rPr lang="ru-RU" sz="2000" u="sng" dirty="0">
                <a:solidFill>
                  <a:srgbClr val="C00000"/>
                </a:solidFill>
              </a:rPr>
              <a:t>каждой</a:t>
            </a:r>
            <a:r>
              <a:rPr lang="ru-RU" sz="2000" dirty="0"/>
              <a:t> номинации!!!</a:t>
            </a:r>
          </a:p>
        </p:txBody>
      </p:sp>
      <p:sp>
        <p:nvSpPr>
          <p:cNvPr id="19" name="Стрелка вправо 18"/>
          <p:cNvSpPr/>
          <p:nvPr/>
        </p:nvSpPr>
        <p:spPr>
          <a:xfrm>
            <a:off x="1688823" y="4077072"/>
            <a:ext cx="360040" cy="215304"/>
          </a:xfrm>
          <a:prstGeom prst="rightArrow">
            <a:avLst/>
          </a:prstGeom>
          <a:solidFill>
            <a:srgbClr val="0066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07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/>
      <p:bldP spid="1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71681"/>
            <a:ext cx="9144000" cy="70904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971600" y="354722"/>
            <a:ext cx="7200800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Порядок проведения конкурса</a:t>
            </a:r>
            <a:endParaRPr lang="ru-RU" sz="3000" b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212" y="1136863"/>
            <a:ext cx="6403020" cy="38517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400" dirty="0" smtClean="0"/>
              <a:t>Третий (областной) этап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79912" y="1124744"/>
            <a:ext cx="5076056" cy="3986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indent="361950" algn="r">
              <a:lnSpc>
                <a:spcPts val="2200"/>
              </a:lnSpc>
            </a:pPr>
            <a:r>
              <a:rPr lang="ru-RU" sz="2800" b="1" i="1" dirty="0" smtClean="0">
                <a:solidFill>
                  <a:srgbClr val="C00000"/>
                </a:solidFill>
              </a:rPr>
              <a:t>февраль – апрель 2020 г.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35496" y="1381445"/>
            <a:ext cx="1362460" cy="391371"/>
          </a:xfrm>
          <a:prstGeom prst="downArrow">
            <a:avLst/>
          </a:prstGeom>
          <a:gradFill flip="none" rotWithShape="1">
            <a:gsLst>
              <a:gs pos="0">
                <a:srgbClr val="006600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76128" y="2025382"/>
            <a:ext cx="6403020" cy="38517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400" dirty="0" smtClean="0"/>
              <a:t>первый (заочный) тур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4692" y="2013263"/>
            <a:ext cx="4286660" cy="3986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indent="361950" algn="r">
              <a:lnSpc>
                <a:spcPts val="2200"/>
              </a:lnSpc>
            </a:pPr>
            <a:r>
              <a:rPr lang="ru-RU" sz="2800" b="1" i="1" dirty="0" smtClean="0">
                <a:solidFill>
                  <a:srgbClr val="C00000"/>
                </a:solidFill>
              </a:rPr>
              <a:t>01.02.2020 – 10.02.2020 </a:t>
            </a:r>
          </a:p>
        </p:txBody>
      </p:sp>
      <p:sp>
        <p:nvSpPr>
          <p:cNvPr id="12" name="Овал 11"/>
          <p:cNvSpPr/>
          <p:nvPr/>
        </p:nvSpPr>
        <p:spPr>
          <a:xfrm>
            <a:off x="526420" y="2140612"/>
            <a:ext cx="144000" cy="144000"/>
          </a:xfrm>
          <a:prstGeom prst="ellipse">
            <a:avLst/>
          </a:prstGeom>
          <a:solidFill>
            <a:srgbClr val="0066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9260" y="3138668"/>
            <a:ext cx="6403020" cy="38517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400" dirty="0" smtClean="0"/>
              <a:t>второй (очный) тур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87824" y="3412279"/>
            <a:ext cx="4286660" cy="3986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indent="361950" algn="r">
              <a:lnSpc>
                <a:spcPts val="2200"/>
              </a:lnSpc>
            </a:pPr>
            <a:r>
              <a:rPr lang="ru-RU" sz="2800" b="1" i="1" dirty="0" smtClean="0">
                <a:solidFill>
                  <a:srgbClr val="C00000"/>
                </a:solidFill>
              </a:rPr>
              <a:t>март-апрель 2020 г.</a:t>
            </a:r>
          </a:p>
        </p:txBody>
      </p:sp>
      <p:sp>
        <p:nvSpPr>
          <p:cNvPr id="15" name="Овал 14"/>
          <p:cNvSpPr/>
          <p:nvPr/>
        </p:nvSpPr>
        <p:spPr>
          <a:xfrm>
            <a:off x="539552" y="3253898"/>
            <a:ext cx="144000" cy="144000"/>
          </a:xfrm>
          <a:prstGeom prst="ellipse">
            <a:avLst/>
          </a:prstGeom>
          <a:solidFill>
            <a:srgbClr val="0066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665036" y="3691902"/>
            <a:ext cx="6403020" cy="38517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400" dirty="0" smtClean="0"/>
              <a:t>третий (очный) тур (суперфинал)</a:t>
            </a:r>
          </a:p>
        </p:txBody>
      </p:sp>
      <p:sp>
        <p:nvSpPr>
          <p:cNvPr id="17" name="Овал 16"/>
          <p:cNvSpPr/>
          <p:nvPr/>
        </p:nvSpPr>
        <p:spPr>
          <a:xfrm>
            <a:off x="515328" y="3807132"/>
            <a:ext cx="144000" cy="144000"/>
          </a:xfrm>
          <a:prstGeom prst="ellipse">
            <a:avLst/>
          </a:prstGeom>
          <a:solidFill>
            <a:srgbClr val="0066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авая фигурная скобка 17"/>
          <p:cNvSpPr/>
          <p:nvPr/>
        </p:nvSpPr>
        <p:spPr>
          <a:xfrm>
            <a:off x="5148064" y="3162672"/>
            <a:ext cx="252000" cy="914400"/>
          </a:xfrm>
          <a:prstGeom prst="rightBrace">
            <a:avLst/>
          </a:prstGeom>
          <a:noFill/>
          <a:ln w="28575">
            <a:solidFill>
              <a:srgbClr val="0066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688823" y="2420888"/>
            <a:ext cx="7164288" cy="65659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ru-RU" sz="2000" dirty="0" smtClean="0"/>
              <a:t>повышение квалификации участников второго (очного) тура третьего (областного) этапа </a:t>
            </a:r>
            <a:endParaRPr lang="ru-RU" sz="2000" dirty="0"/>
          </a:p>
        </p:txBody>
      </p:sp>
      <p:sp>
        <p:nvSpPr>
          <p:cNvPr id="20" name="Стрелка вправо 19"/>
          <p:cNvSpPr/>
          <p:nvPr/>
        </p:nvSpPr>
        <p:spPr>
          <a:xfrm>
            <a:off x="1328783" y="2467225"/>
            <a:ext cx="360040" cy="215304"/>
          </a:xfrm>
          <a:prstGeom prst="rightArrow">
            <a:avLst/>
          </a:prstGeom>
          <a:solidFill>
            <a:srgbClr val="0066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4572001" y="2749183"/>
            <a:ext cx="4275264" cy="3986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indent="361950" algn="r">
              <a:lnSpc>
                <a:spcPts val="2200"/>
              </a:lnSpc>
            </a:pPr>
            <a:r>
              <a:rPr lang="ru-RU" sz="2800" b="1" i="1" dirty="0" smtClean="0">
                <a:solidFill>
                  <a:srgbClr val="C00000"/>
                </a:solidFill>
              </a:rPr>
              <a:t>17.02.2020 – 21.02.2020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29</a:t>
            </a:fld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539552" y="4149080"/>
            <a:ext cx="8496944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indent="361950"/>
            <a:r>
              <a:rPr lang="ru-RU" sz="2000" dirty="0" smtClean="0"/>
              <a:t>Торжественная церемония закрытия третьего (областного) этапа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230142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ая прямоугольная выноска 3"/>
          <p:cNvSpPr/>
          <p:nvPr/>
        </p:nvSpPr>
        <p:spPr>
          <a:xfrm>
            <a:off x="251520" y="1052736"/>
            <a:ext cx="5760640" cy="584582"/>
          </a:xfrm>
          <a:prstGeom prst="wedgeRoundRectCallout">
            <a:avLst>
              <a:gd name="adj1" fmla="val -39443"/>
              <a:gd name="adj2" fmla="val 78179"/>
              <a:gd name="adj3" fmla="val 16667"/>
            </a:avLst>
          </a:prstGeom>
          <a:solidFill>
            <a:schemeClr val="bg1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271681"/>
            <a:ext cx="9144000" cy="70904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971600" y="354722"/>
            <a:ext cx="7200800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Методическое сопровождение</a:t>
            </a:r>
            <a:endParaRPr lang="ru-RU" sz="3000" b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980728"/>
            <a:ext cx="5760640" cy="65659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en-US" sz="1600" dirty="0">
                <a:hlinkClick r:id="rId2"/>
              </a:rPr>
              <a:t>http://</a:t>
            </a:r>
            <a:r>
              <a:rPr lang="en-US" sz="1600" dirty="0" smtClean="0">
                <a:hlinkClick r:id="rId2"/>
              </a:rPr>
              <a:t>www.academy.edu.by/component/content/article/45/2133-19-06-2019-ug.html</a:t>
            </a:r>
            <a:r>
              <a:rPr lang="ru-RU" sz="1600" dirty="0"/>
              <a:t> </a:t>
            </a:r>
            <a:r>
              <a:rPr lang="ru-RU" sz="1600" dirty="0" smtClean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1" t="16435" r="26370" b="21024"/>
          <a:stretch/>
        </p:blipFill>
        <p:spPr bwMode="auto">
          <a:xfrm>
            <a:off x="251520" y="1830604"/>
            <a:ext cx="5400600" cy="3978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45" t="32930" r="8509" b="12342"/>
          <a:stretch/>
        </p:blipFill>
        <p:spPr bwMode="auto">
          <a:xfrm>
            <a:off x="2771800" y="3645024"/>
            <a:ext cx="6120680" cy="23077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3744416" y="2780928"/>
            <a:ext cx="5148064" cy="656590"/>
            <a:chOff x="3744416" y="3501008"/>
            <a:chExt cx="5148064" cy="656590"/>
          </a:xfrm>
        </p:grpSpPr>
        <p:sp>
          <p:nvSpPr>
            <p:cNvPr id="11" name="Скругленная прямоугольная выноска 10"/>
            <p:cNvSpPr/>
            <p:nvPr/>
          </p:nvSpPr>
          <p:spPr>
            <a:xfrm>
              <a:off x="3744416" y="3537012"/>
              <a:ext cx="5048944" cy="584582"/>
            </a:xfrm>
            <a:prstGeom prst="wedgeRoundRectCallout">
              <a:avLst>
                <a:gd name="adj1" fmla="val -2998"/>
                <a:gd name="adj2" fmla="val 80110"/>
                <a:gd name="adj3" fmla="val 16667"/>
              </a:avLst>
            </a:prstGeom>
            <a:solidFill>
              <a:schemeClr val="bg1"/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3816424" y="3501008"/>
              <a:ext cx="5076056" cy="65659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2200"/>
                </a:lnSpc>
              </a:pPr>
              <a:r>
                <a:rPr lang="en-US" sz="1600" dirty="0">
                  <a:hlinkClick r:id="rId6"/>
                </a:rPr>
                <a:t>http://</a:t>
              </a:r>
              <a:r>
                <a:rPr lang="en-US" sz="1600" dirty="0" smtClean="0">
                  <a:hlinkClick r:id="rId6"/>
                </a:rPr>
                <a:t>iro.gomel.by/meropriyatiya-dlya-rukovodyashchikh-rabotnikov-i-spetsialistov-obrazovaniya/konkursy</a:t>
              </a:r>
              <a:r>
                <a:rPr lang="ru-RU" sz="1600" dirty="0" smtClean="0"/>
                <a:t> </a:t>
              </a:r>
              <a:endParaRPr lang="ru-RU" sz="1600" dirty="0"/>
            </a:p>
          </p:txBody>
        </p:sp>
      </p:grpSp>
      <p:cxnSp>
        <p:nvCxnSpPr>
          <p:cNvPr id="12" name="Прямая соединительная линия 11"/>
          <p:cNvCxnSpPr/>
          <p:nvPr/>
        </p:nvCxnSpPr>
        <p:spPr>
          <a:xfrm>
            <a:off x="2798912" y="4653136"/>
            <a:ext cx="6021560" cy="0"/>
          </a:xfrm>
          <a:prstGeom prst="line">
            <a:avLst/>
          </a:prstGeom>
          <a:ln w="1905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798912" y="5877272"/>
            <a:ext cx="6021560" cy="0"/>
          </a:xfrm>
          <a:prstGeom prst="line">
            <a:avLst/>
          </a:prstGeom>
          <a:ln w="1905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Группа 18"/>
          <p:cNvGrpSpPr/>
          <p:nvPr/>
        </p:nvGrpSpPr>
        <p:grpSpPr>
          <a:xfrm>
            <a:off x="936104" y="6021288"/>
            <a:ext cx="7956376" cy="711566"/>
            <a:chOff x="936104" y="6021288"/>
            <a:chExt cx="7956376" cy="711566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936104" y="6022642"/>
              <a:ext cx="7236296" cy="71021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475656" y="6021288"/>
              <a:ext cx="7416824" cy="71070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ru-RU" sz="1600" b="1" i="1" dirty="0" smtClean="0"/>
                <a:t>Учебно-методический отдел руководящих кадров и инновационной деятельности ГОИРО (начальник – Агеенко Сергей Владимирович),</a:t>
              </a:r>
            </a:p>
            <a:p>
              <a:pPr>
                <a:lnSpc>
                  <a:spcPts val="1600"/>
                </a:lnSpc>
              </a:pPr>
              <a:r>
                <a:rPr lang="ru-RU" sz="1600" b="1" i="1" dirty="0" smtClean="0"/>
                <a:t>контактные телефоны: +375 232 55 96 38, +375 232 33 93 42</a:t>
              </a:r>
              <a:endParaRPr lang="ru-RU" sz="2000" b="1" dirty="0">
                <a:solidFill>
                  <a:srgbClr val="800000"/>
                </a:solidFill>
              </a:endParaRPr>
            </a:p>
          </p:txBody>
        </p:sp>
      </p:grp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85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71681"/>
            <a:ext cx="9144000" cy="70904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30</a:t>
            </a:fld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251520" y="980728"/>
            <a:ext cx="856895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«</a:t>
            </a:r>
            <a:r>
              <a:rPr lang="ru-RU" sz="2000" dirty="0" err="1" smtClean="0"/>
              <a:t>Видеосамопредставление</a:t>
            </a:r>
            <a:r>
              <a:rPr lang="ru-RU" sz="2000" dirty="0" smtClean="0"/>
              <a:t>» </a:t>
            </a:r>
          </a:p>
          <a:p>
            <a:r>
              <a:rPr lang="ru-RU" sz="1600" i="1" dirty="0" smtClean="0"/>
              <a:t>(максимальное количество баллов – 45)</a:t>
            </a:r>
            <a:endParaRPr lang="ru-RU" sz="1600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971600" y="354722"/>
            <a:ext cx="7200800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Полезная информация…</a:t>
            </a:r>
            <a:endParaRPr lang="ru-RU" sz="3000" b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1520" y="2855588"/>
            <a:ext cx="8568952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«Описание опыта собственной </a:t>
            </a:r>
          </a:p>
          <a:p>
            <a:r>
              <a:rPr lang="ru-RU" sz="2000" dirty="0" smtClean="0"/>
              <a:t>педагогической деятельности» </a:t>
            </a:r>
          </a:p>
          <a:p>
            <a:r>
              <a:rPr lang="ru-RU" sz="1600" i="1" dirty="0" smtClean="0"/>
              <a:t>(максимальное количество баллов – 50)</a:t>
            </a:r>
            <a:endParaRPr lang="ru-RU" sz="1600" i="1" dirty="0"/>
          </a:p>
        </p:txBody>
      </p:sp>
      <p:graphicFrame>
        <p:nvGraphicFramePr>
          <p:cNvPr id="27" name="Диаграмма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7779853"/>
              </p:ext>
            </p:extLst>
          </p:nvPr>
        </p:nvGraphicFramePr>
        <p:xfrm>
          <a:off x="4248472" y="986399"/>
          <a:ext cx="4572000" cy="1769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8" name="Диаграмма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8447833"/>
              </p:ext>
            </p:extLst>
          </p:nvPr>
        </p:nvGraphicFramePr>
        <p:xfrm>
          <a:off x="4248472" y="2870526"/>
          <a:ext cx="4572000" cy="1710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258747" y="4725144"/>
            <a:ext cx="8568952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«Дистанционное компьютерное </a:t>
            </a:r>
          </a:p>
          <a:p>
            <a:r>
              <a:rPr lang="ru-RU" sz="2000" dirty="0" smtClean="0"/>
              <a:t>тестирование» </a:t>
            </a:r>
          </a:p>
          <a:p>
            <a:r>
              <a:rPr lang="ru-RU" sz="1600" i="1" dirty="0" smtClean="0"/>
              <a:t>(максимальное количество баллов – 30)</a:t>
            </a:r>
            <a:endParaRPr lang="ru-RU" sz="1600" i="1" dirty="0"/>
          </a:p>
        </p:txBody>
      </p:sp>
      <p:graphicFrame>
        <p:nvGraphicFramePr>
          <p:cNvPr id="31" name="Диаграмма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5939668"/>
              </p:ext>
            </p:extLst>
          </p:nvPr>
        </p:nvGraphicFramePr>
        <p:xfrm>
          <a:off x="4255699" y="4869159"/>
          <a:ext cx="4572000" cy="1704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9635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  <p:bldGraphic spid="27" grpId="0">
        <p:bldAsOne/>
      </p:bldGraphic>
      <p:bldGraphic spid="28" grpId="0">
        <p:bldAsOne/>
      </p:bldGraphic>
      <p:bldP spid="29" grpId="0"/>
      <p:bldGraphic spid="31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71681"/>
            <a:ext cx="9144000" cy="70904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31</a:t>
            </a:fld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251520" y="980728"/>
            <a:ext cx="8568952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«Урок (занятие) в незнакомом </a:t>
            </a:r>
          </a:p>
          <a:p>
            <a:r>
              <a:rPr lang="ru-RU" sz="2000" dirty="0" smtClean="0"/>
              <a:t>классе (группе)» </a:t>
            </a:r>
          </a:p>
          <a:p>
            <a:r>
              <a:rPr lang="ru-RU" sz="1600" i="1" dirty="0" smtClean="0"/>
              <a:t>(максимальное количество баллов – 120)</a:t>
            </a:r>
            <a:endParaRPr lang="ru-RU" sz="1600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971600" y="354722"/>
            <a:ext cx="7200800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Полезная информация…</a:t>
            </a:r>
            <a:endParaRPr lang="ru-RU" sz="3000" b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2996952"/>
            <a:ext cx="8568952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«Самоанализ урока (занятия) </a:t>
            </a:r>
          </a:p>
          <a:p>
            <a:r>
              <a:rPr lang="ru-RU" sz="2000" dirty="0" smtClean="0"/>
              <a:t>в незнакомом классе» </a:t>
            </a:r>
          </a:p>
          <a:p>
            <a:r>
              <a:rPr lang="ru-RU" sz="1600" i="1" dirty="0" smtClean="0"/>
              <a:t>(максимальное количество баллов – 56)</a:t>
            </a:r>
            <a:endParaRPr lang="ru-RU" sz="16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251520" y="4966211"/>
            <a:ext cx="856895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«Мастер-класс» </a:t>
            </a:r>
          </a:p>
          <a:p>
            <a:r>
              <a:rPr lang="ru-RU" sz="1600" i="1" dirty="0" smtClean="0"/>
              <a:t>(максимальное количество баллов – 80)</a:t>
            </a:r>
            <a:endParaRPr lang="ru-RU" sz="1600" i="1" dirty="0"/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9885743"/>
              </p:ext>
            </p:extLst>
          </p:nvPr>
        </p:nvGraphicFramePr>
        <p:xfrm>
          <a:off x="4248472" y="908720"/>
          <a:ext cx="4572000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6153552"/>
              </p:ext>
            </p:extLst>
          </p:nvPr>
        </p:nvGraphicFramePr>
        <p:xfrm>
          <a:off x="4248472" y="2924944"/>
          <a:ext cx="4572000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8494659"/>
              </p:ext>
            </p:extLst>
          </p:nvPr>
        </p:nvGraphicFramePr>
        <p:xfrm>
          <a:off x="4248472" y="4869159"/>
          <a:ext cx="4572000" cy="1840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3248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1" grpId="0"/>
      <p:bldP spid="13" grpId="0"/>
      <p:bldGraphic spid="15" grpId="0">
        <p:bldAsOne/>
      </p:bldGraphic>
      <p:bldGraphic spid="16" grpId="0">
        <p:bldAsOne/>
      </p:bldGraphic>
      <p:bldGraphic spid="17" grpId="0">
        <p:bldAsOne/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71681"/>
            <a:ext cx="9144000" cy="70904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251520" y="980728"/>
            <a:ext cx="856895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«Защита опыта» </a:t>
            </a:r>
          </a:p>
          <a:p>
            <a:r>
              <a:rPr lang="ru-RU" sz="1600" i="1" dirty="0" smtClean="0"/>
              <a:t>(максимальное количество баллов – 40)</a:t>
            </a:r>
            <a:endParaRPr lang="ru-RU" sz="1600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971600" y="354722"/>
            <a:ext cx="7200800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Полезная информация…</a:t>
            </a:r>
            <a:endParaRPr lang="ru-RU" sz="3000" b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2996952"/>
            <a:ext cx="856895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«Мини-урок (занятие) на сцене» </a:t>
            </a:r>
          </a:p>
          <a:p>
            <a:r>
              <a:rPr lang="ru-RU" sz="1600" i="1" dirty="0" smtClean="0"/>
              <a:t>(максимальное количество баллов – 36)</a:t>
            </a:r>
            <a:endParaRPr lang="ru-RU" sz="1600" i="1" dirty="0"/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9484160"/>
              </p:ext>
            </p:extLst>
          </p:nvPr>
        </p:nvGraphicFramePr>
        <p:xfrm>
          <a:off x="4250338" y="968813"/>
          <a:ext cx="4572000" cy="1740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1760875"/>
              </p:ext>
            </p:extLst>
          </p:nvPr>
        </p:nvGraphicFramePr>
        <p:xfrm>
          <a:off x="4248472" y="2852936"/>
          <a:ext cx="4572000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1437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1" grpId="0"/>
      <p:bldGraphic spid="12" grpId="0">
        <p:bldAsOne/>
      </p:bldGraphic>
      <p:bldGraphic spid="14" grpId="0">
        <p:bldAsOne/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836712"/>
            <a:ext cx="8640960" cy="350352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ru-RU" sz="350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Об организационно-методическом сопровождении </a:t>
            </a:r>
          </a:p>
          <a:p>
            <a:pPr algn="ctr">
              <a:lnSpc>
                <a:spcPts val="3800"/>
              </a:lnSpc>
            </a:pPr>
            <a:r>
              <a:rPr lang="ru-RU" sz="350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первого (в учреждениях образования) </a:t>
            </a:r>
          </a:p>
          <a:p>
            <a:pPr algn="ctr">
              <a:lnSpc>
                <a:spcPts val="3800"/>
              </a:lnSpc>
            </a:pPr>
            <a:r>
              <a:rPr lang="ru-RU" sz="350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и второго (районного, городского) этапов республиканского конкурса профессионального мастерства </a:t>
            </a:r>
          </a:p>
          <a:p>
            <a:pPr algn="ctr">
              <a:lnSpc>
                <a:spcPts val="3800"/>
              </a:lnSpc>
            </a:pPr>
            <a:r>
              <a:rPr lang="ru-RU" sz="3500" dirty="0" smtClean="0">
                <a:solidFill>
                  <a:srgbClr val="002060"/>
                </a:solidFill>
                <a:effectLst/>
                <a:latin typeface="+mj-lt"/>
                <a:cs typeface="Times New Roman" pitchFamily="18" charset="0"/>
              </a:rPr>
              <a:t>«Учитель года Республики Беларусь»</a:t>
            </a:r>
            <a:endParaRPr lang="ru-RU" sz="3500" dirty="0">
              <a:solidFill>
                <a:srgbClr val="002060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30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71681"/>
            <a:ext cx="9144000" cy="70904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971600" y="354722"/>
            <a:ext cx="7200800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Нормативное правовое обеспечение</a:t>
            </a:r>
            <a:endParaRPr lang="ru-RU" sz="3000" b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980728"/>
            <a:ext cx="8640960" cy="59093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indent="361950" algn="just">
              <a:lnSpc>
                <a:spcPts val="2200"/>
              </a:lnSpc>
            </a:pPr>
            <a:r>
              <a:rPr lang="ru-RU" sz="2000" dirty="0"/>
              <a:t>Постановление Совета Министров Республики Беларусь от </a:t>
            </a:r>
            <a:r>
              <a:rPr lang="ru-RU" sz="2000" dirty="0" smtClean="0"/>
              <a:t>02.04.2018 №243</a:t>
            </a:r>
            <a:r>
              <a:rPr lang="ru-RU" sz="2000" dirty="0"/>
              <a:t> «О республиканском конкурсе профессионального мастерства педагогических работников «Учитель года Республики Беларусь</a:t>
            </a:r>
            <a:r>
              <a:rPr lang="ru-RU" sz="2000" dirty="0" smtClean="0"/>
              <a:t>»»</a:t>
            </a:r>
            <a:r>
              <a:rPr lang="ru-RU" sz="2400" dirty="0" smtClean="0"/>
              <a:t> </a:t>
            </a:r>
            <a:r>
              <a:rPr lang="ru-RU" sz="1600" dirty="0" smtClean="0"/>
              <a:t>(</a:t>
            </a:r>
            <a:r>
              <a:rPr lang="en-US" sz="1600" dirty="0">
                <a:hlinkClick r:id="rId2"/>
              </a:rPr>
              <a:t>http://</a:t>
            </a:r>
            <a:r>
              <a:rPr lang="en-US" sz="1600" dirty="0" smtClean="0">
                <a:hlinkClick r:id="rId2"/>
              </a:rPr>
              <a:t>www.academy.edu.by/files/uch%20goda%202019-2020/post%20SM%20243-2018.PDF</a:t>
            </a:r>
            <a:r>
              <a:rPr lang="ru-RU" sz="1600" dirty="0" smtClean="0"/>
              <a:t>) </a:t>
            </a:r>
          </a:p>
          <a:p>
            <a:pPr indent="361950" algn="just">
              <a:lnSpc>
                <a:spcPts val="2200"/>
              </a:lnSpc>
            </a:pPr>
            <a:r>
              <a:rPr lang="ru-RU" sz="2000" dirty="0" smtClean="0"/>
              <a:t>Положение </a:t>
            </a:r>
            <a:r>
              <a:rPr lang="ru-RU" sz="2000" dirty="0"/>
              <a:t>об организации и проведении республиканского конкурса профессионального мастерства педагогических работников «Учитель года Республики Беларусь</a:t>
            </a:r>
            <a:r>
              <a:rPr lang="ru-RU" sz="2000" dirty="0" smtClean="0"/>
              <a:t>» </a:t>
            </a:r>
          </a:p>
          <a:p>
            <a:pPr algn="just"/>
            <a:r>
              <a:rPr lang="ru-RU" sz="1600" dirty="0" smtClean="0"/>
              <a:t>(</a:t>
            </a:r>
            <a:r>
              <a:rPr lang="en-US" sz="1600" dirty="0">
                <a:hlinkClick r:id="rId3"/>
              </a:rPr>
              <a:t>http://</a:t>
            </a:r>
            <a:r>
              <a:rPr lang="en-US" sz="1600" dirty="0" smtClean="0">
                <a:hlinkClick r:id="rId3"/>
              </a:rPr>
              <a:t>www.academy.edu.by/files/uch%20goda%202019-2020/poloj_uch%20goda%202018.PDF</a:t>
            </a:r>
            <a:r>
              <a:rPr lang="ru-RU" sz="1600" dirty="0" smtClean="0"/>
              <a:t>) </a:t>
            </a:r>
          </a:p>
          <a:p>
            <a:pPr indent="361950" algn="just">
              <a:lnSpc>
                <a:spcPts val="2200"/>
              </a:lnSpc>
            </a:pPr>
            <a:r>
              <a:rPr lang="ru-RU" sz="2000" dirty="0" smtClean="0"/>
              <a:t>Приказ Министра образования </a:t>
            </a:r>
            <a:r>
              <a:rPr lang="ru-RU" sz="2000" dirty="0"/>
              <a:t>Республики Беларусь от </a:t>
            </a:r>
            <a:r>
              <a:rPr lang="ru-RU" sz="2000" dirty="0" smtClean="0"/>
              <a:t>03.06.2019 №481</a:t>
            </a:r>
            <a:r>
              <a:rPr lang="ru-RU" sz="2000" dirty="0"/>
              <a:t> «О проведении республиканского конкурса профессионального мастерства педагогических работников «Учитель года Республики Беларусь» в 2019-2020 годах</a:t>
            </a:r>
            <a:r>
              <a:rPr lang="ru-RU" sz="2000" dirty="0" smtClean="0"/>
              <a:t>»»</a:t>
            </a:r>
          </a:p>
          <a:p>
            <a:pPr algn="just"/>
            <a:r>
              <a:rPr lang="ru-RU" sz="1600" dirty="0" smtClean="0"/>
              <a:t>(</a:t>
            </a:r>
            <a:r>
              <a:rPr lang="en-US" sz="1600" dirty="0">
                <a:hlinkClick r:id="rId4"/>
              </a:rPr>
              <a:t>http://</a:t>
            </a:r>
            <a:r>
              <a:rPr lang="en-US" sz="1600" dirty="0" smtClean="0">
                <a:hlinkClick r:id="rId4"/>
              </a:rPr>
              <a:t>www.academy.edu.by/files/uch%20goda%202019-2020/prikaz%20MO%20481-2019.pdf</a:t>
            </a:r>
            <a:r>
              <a:rPr lang="ru-RU" sz="1600" dirty="0" smtClean="0"/>
              <a:t>) </a:t>
            </a:r>
          </a:p>
          <a:p>
            <a:pPr indent="361950" algn="just">
              <a:lnSpc>
                <a:spcPts val="2200"/>
              </a:lnSpc>
            </a:pPr>
            <a:r>
              <a:rPr lang="ru-RU" sz="2000" dirty="0" smtClean="0"/>
              <a:t>Приказ главного управления образования Гомельского облисполкома от 08.07.2019 №547 «О </a:t>
            </a:r>
            <a:r>
              <a:rPr lang="ru-RU" sz="2000" dirty="0"/>
              <a:t>проведении первого, второго, третьего этапов республиканского конкурса «Учитель года Республики Беларусь</a:t>
            </a:r>
            <a:r>
              <a:rPr lang="ru-RU" sz="2000" dirty="0" smtClean="0"/>
              <a:t>»»</a:t>
            </a:r>
          </a:p>
          <a:p>
            <a:pPr algn="just"/>
            <a:r>
              <a:rPr lang="ru-RU" sz="1600" dirty="0" smtClean="0"/>
              <a:t>(</a:t>
            </a:r>
            <a:r>
              <a:rPr lang="en-US" sz="1600" dirty="0" smtClean="0">
                <a:hlinkClick r:id="rId5"/>
              </a:rPr>
              <a:t>http</a:t>
            </a:r>
            <a:r>
              <a:rPr lang="en-US" sz="1600" dirty="0">
                <a:hlinkClick r:id="rId5"/>
              </a:rPr>
              <a:t>://</a:t>
            </a:r>
            <a:r>
              <a:rPr lang="en-US" sz="1600" dirty="0" smtClean="0">
                <a:hlinkClick r:id="rId5"/>
              </a:rPr>
              <a:t>iro.gomel.by/images/doc/meropriytiy/konkurs/prikaz_ychitgoda.pdf</a:t>
            </a:r>
            <a:r>
              <a:rPr lang="ru-RU" sz="1600" dirty="0" smtClean="0"/>
              <a:t>) </a:t>
            </a:r>
          </a:p>
          <a:p>
            <a:pPr indent="361950" algn="just">
              <a:lnSpc>
                <a:spcPts val="1800"/>
              </a:lnSpc>
              <a:spcBef>
                <a:spcPts val="600"/>
              </a:spcBef>
            </a:pPr>
            <a:r>
              <a:rPr lang="ru-RU" i="1" dirty="0" smtClean="0"/>
              <a:t>Приказ отдела образования, спорта и туризма (образования) райисполкома, управления образования Гомельского горисполкома, учреждения образования областного подчинения «</a:t>
            </a:r>
            <a:r>
              <a:rPr lang="ru-RU" i="1" dirty="0"/>
              <a:t>О проведении первого, </a:t>
            </a:r>
            <a:r>
              <a:rPr lang="ru-RU" i="1" dirty="0" smtClean="0"/>
              <a:t>второго этапов </a:t>
            </a:r>
            <a:r>
              <a:rPr lang="ru-RU" i="1" dirty="0"/>
              <a:t>республиканского конкурса «Учитель года Республики Беларусь</a:t>
            </a:r>
            <a:r>
              <a:rPr lang="ru-RU" i="1" dirty="0" smtClean="0"/>
              <a:t>»»</a:t>
            </a:r>
            <a:endParaRPr lang="ru-RU" sz="2000" i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45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71681"/>
            <a:ext cx="9144000" cy="70904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971600" y="354722"/>
            <a:ext cx="7200800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Номинации конкурса</a:t>
            </a:r>
            <a:endParaRPr lang="ru-RU" sz="3000" b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1352957"/>
            <a:ext cx="7200800" cy="526297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indent="361950"/>
            <a:r>
              <a:rPr lang="ru-RU" sz="2400" b="1" i="1" dirty="0" smtClean="0"/>
              <a:t>«однородные»: </a:t>
            </a:r>
          </a:p>
          <a:p>
            <a:r>
              <a:rPr lang="ru-RU" sz="2400" dirty="0" smtClean="0"/>
              <a:t>1. «Воспитатель </a:t>
            </a:r>
            <a:r>
              <a:rPr lang="ru-RU" sz="2400" dirty="0"/>
              <a:t>дошкольного образования»</a:t>
            </a:r>
            <a:endParaRPr lang="ru-RU" sz="2400" i="1" dirty="0"/>
          </a:p>
          <a:p>
            <a:r>
              <a:rPr lang="ru-RU" sz="2400" dirty="0" smtClean="0"/>
              <a:t>2. «Начальные </a:t>
            </a:r>
            <a:r>
              <a:rPr lang="ru-RU" sz="2400" dirty="0"/>
              <a:t>классы»</a:t>
            </a:r>
          </a:p>
          <a:p>
            <a:r>
              <a:rPr lang="ru-RU" sz="2400" dirty="0" smtClean="0"/>
              <a:t>3. «Иностранный </a:t>
            </a:r>
            <a:r>
              <a:rPr lang="ru-RU" sz="2400" dirty="0"/>
              <a:t>язык»</a:t>
            </a:r>
          </a:p>
          <a:p>
            <a:pPr indent="361950"/>
            <a:r>
              <a:rPr lang="ru-RU" sz="2400" b="1" i="1" dirty="0" smtClean="0"/>
              <a:t>«комплексные»:</a:t>
            </a:r>
            <a:endParaRPr lang="en-US" sz="2400" b="1" i="1" dirty="0" smtClean="0"/>
          </a:p>
          <a:p>
            <a:r>
              <a:rPr lang="ru-RU" sz="2400" dirty="0" smtClean="0"/>
              <a:t>4. «Физика</a:t>
            </a:r>
            <a:r>
              <a:rPr lang="ru-RU" sz="2400" dirty="0"/>
              <a:t>, астрономия, математика, информатика</a:t>
            </a:r>
            <a:r>
              <a:rPr lang="ru-RU" sz="2400" dirty="0" smtClean="0"/>
              <a:t>»</a:t>
            </a:r>
            <a:endParaRPr lang="ru-RU" sz="2400" dirty="0"/>
          </a:p>
          <a:p>
            <a:r>
              <a:rPr lang="ru-RU" sz="2400" dirty="0" smtClean="0"/>
              <a:t>5. «Русский </a:t>
            </a:r>
            <a:r>
              <a:rPr lang="ru-RU" sz="2400" dirty="0"/>
              <a:t>язык и литература, белорусский язык и литература</a:t>
            </a:r>
            <a:r>
              <a:rPr lang="ru-RU" sz="2400" dirty="0" smtClean="0"/>
              <a:t>»</a:t>
            </a:r>
            <a:endParaRPr lang="ru-RU" sz="2400" dirty="0"/>
          </a:p>
          <a:p>
            <a:r>
              <a:rPr lang="ru-RU" sz="2400" dirty="0" smtClean="0"/>
              <a:t>6. «Музыка</a:t>
            </a:r>
            <a:r>
              <a:rPr lang="ru-RU" sz="2400" dirty="0"/>
              <a:t>, изобразительное искусство, искусство (отечественная и мировая художественная культура), трудовое обучение, черчение, физическая культура и здоровье, допризывная подготовка</a:t>
            </a:r>
            <a:r>
              <a:rPr lang="ru-RU" sz="2400" dirty="0" smtClean="0"/>
              <a:t>»</a:t>
            </a:r>
            <a:endParaRPr lang="ru-RU" sz="2400" dirty="0"/>
          </a:p>
          <a:p>
            <a:r>
              <a:rPr lang="ru-RU" sz="2400" dirty="0" smtClean="0"/>
              <a:t>7. «История</a:t>
            </a:r>
            <a:r>
              <a:rPr lang="ru-RU" sz="2400" dirty="0"/>
              <a:t>, обществоведение, география</a:t>
            </a:r>
            <a:r>
              <a:rPr lang="ru-RU" sz="2400" dirty="0" smtClean="0"/>
              <a:t>»</a:t>
            </a:r>
            <a:endParaRPr lang="ru-RU" sz="2400" dirty="0"/>
          </a:p>
          <a:p>
            <a:r>
              <a:rPr lang="ru-RU" sz="2400" dirty="0" smtClean="0"/>
              <a:t>8. «Химия</a:t>
            </a:r>
            <a:r>
              <a:rPr lang="ru-RU" sz="2400" dirty="0"/>
              <a:t>, биология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21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71681"/>
            <a:ext cx="9144000" cy="70904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971600" y="354722"/>
            <a:ext cx="7200800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Участники конкурса</a:t>
            </a:r>
            <a:endParaRPr lang="ru-RU" sz="3000" b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280949"/>
            <a:ext cx="8208912" cy="267765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indent="361950" algn="just"/>
            <a:r>
              <a:rPr lang="ru-RU" sz="2400" dirty="0" smtClean="0"/>
              <a:t>1</a:t>
            </a:r>
            <a:r>
              <a:rPr lang="ru-RU" sz="2400" dirty="0"/>
              <a:t>. </a:t>
            </a:r>
            <a:r>
              <a:rPr lang="ru-RU" sz="2400" i="1" dirty="0">
                <a:solidFill>
                  <a:srgbClr val="C00000"/>
                </a:solidFill>
              </a:rPr>
              <a:t>Участниками конкурса </a:t>
            </a:r>
            <a:r>
              <a:rPr lang="ru-RU" sz="2400" dirty="0"/>
              <a:t>являются педагогические работники, реализующие </a:t>
            </a:r>
            <a:r>
              <a:rPr lang="ru-RU" sz="2400" i="1" u="sng" dirty="0"/>
              <a:t>образовательные программы дошкольного, общего среднего, профессионально-технического или среднего специального образования </a:t>
            </a:r>
            <a:r>
              <a:rPr lang="ru-RU" sz="2400" dirty="0"/>
              <a:t>(далее – педагогические работники) учреждений образования независимо от их подчиненности и формы собственности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82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71681"/>
            <a:ext cx="9144000" cy="70904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971600" y="354722"/>
            <a:ext cx="7200800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Участники конкурса</a:t>
            </a:r>
            <a:endParaRPr lang="ru-RU" sz="3000" b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280949"/>
            <a:ext cx="8208912" cy="452431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indent="361950" algn="just"/>
            <a:r>
              <a:rPr lang="ru-RU" sz="2400" dirty="0" smtClean="0"/>
              <a:t>1</a:t>
            </a:r>
            <a:r>
              <a:rPr lang="ru-RU" sz="2400" dirty="0"/>
              <a:t>. </a:t>
            </a:r>
            <a:r>
              <a:rPr lang="ru-RU" sz="2400" i="1" dirty="0">
                <a:solidFill>
                  <a:srgbClr val="C00000"/>
                </a:solidFill>
              </a:rPr>
              <a:t>Участниками конкурса </a:t>
            </a:r>
            <a:r>
              <a:rPr lang="ru-RU" sz="2400" dirty="0"/>
              <a:t>являются педагогические работники, реализующие </a:t>
            </a:r>
            <a:r>
              <a:rPr lang="ru-RU" sz="2400" i="1" u="sng" dirty="0"/>
              <a:t>образовательные программы дошкольного, общего среднего, профессионально-технического или среднего специального образования </a:t>
            </a:r>
            <a:r>
              <a:rPr lang="ru-RU" sz="2400" dirty="0"/>
              <a:t>(далее – педагогические работники) учреждений образования независимо от их подчиненности и формы собственности.</a:t>
            </a:r>
          </a:p>
          <a:p>
            <a:pPr indent="361950" algn="just"/>
            <a:r>
              <a:rPr lang="ru-RU" sz="2400" dirty="0" smtClean="0"/>
              <a:t>2</a:t>
            </a:r>
            <a:r>
              <a:rPr lang="ru-RU" sz="2400" dirty="0"/>
              <a:t>. К участию в конкурсе допускаются педагогические работники </a:t>
            </a:r>
            <a:r>
              <a:rPr lang="ru-RU" sz="2400" i="1" dirty="0">
                <a:solidFill>
                  <a:srgbClr val="C00000"/>
                </a:solidFill>
              </a:rPr>
              <a:t>независимо от </a:t>
            </a:r>
            <a:r>
              <a:rPr lang="ru-RU" sz="2400" i="1" u="sng" dirty="0"/>
              <a:t>квалификационной категории, стажа работы и участия в конкурсах, проводимых ранее</a:t>
            </a:r>
            <a:r>
              <a:rPr lang="ru-RU" sz="2400" dirty="0"/>
              <a:t>. </a:t>
            </a:r>
            <a:endParaRPr lang="ru-RU" sz="2400" dirty="0" smtClean="0"/>
          </a:p>
          <a:p>
            <a:pPr indent="361950" algn="just"/>
            <a:r>
              <a:rPr lang="ru-RU" sz="2400" dirty="0" smtClean="0"/>
              <a:t>Педагогические </a:t>
            </a:r>
            <a:r>
              <a:rPr lang="ru-RU" sz="2400" dirty="0"/>
              <a:t>работники принимают участие в конкурсе </a:t>
            </a:r>
            <a:r>
              <a:rPr lang="ru-RU" sz="2400" i="1" dirty="0">
                <a:solidFill>
                  <a:srgbClr val="C00000"/>
                </a:solidFill>
              </a:rPr>
              <a:t>на добровольной основе</a:t>
            </a:r>
            <a:r>
              <a:rPr lang="ru-RU" sz="2400" dirty="0"/>
              <a:t>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65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71681"/>
            <a:ext cx="9144000" cy="70904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971600" y="354722"/>
            <a:ext cx="7200800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Участники конкурса</a:t>
            </a:r>
            <a:endParaRPr lang="ru-RU" sz="3000" b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pic>
        <p:nvPicPr>
          <p:cNvPr id="2050" name="Picture 2" descr="https://i.pinimg.com/736x/da/21/e4/da21e4ea11ef62b5450aac8a5965b75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62" y="1196752"/>
            <a:ext cx="6162675" cy="5324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49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71681"/>
            <a:ext cx="9144000" cy="70904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971600" y="354722"/>
            <a:ext cx="7200800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Участники конкурса</a:t>
            </a:r>
            <a:endParaRPr lang="ru-RU" sz="3000" b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280949"/>
            <a:ext cx="8208912" cy="452431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indent="361950" algn="just"/>
            <a:r>
              <a:rPr lang="ru-RU" sz="2400" dirty="0" smtClean="0"/>
              <a:t>1</a:t>
            </a:r>
            <a:r>
              <a:rPr lang="ru-RU" sz="2400" dirty="0"/>
              <a:t>. </a:t>
            </a:r>
            <a:r>
              <a:rPr lang="ru-RU" sz="2400" i="1" dirty="0">
                <a:solidFill>
                  <a:srgbClr val="C00000"/>
                </a:solidFill>
              </a:rPr>
              <a:t>Участниками конкурса </a:t>
            </a:r>
            <a:r>
              <a:rPr lang="ru-RU" sz="2400" dirty="0"/>
              <a:t>являются педагогические работники, реализующие </a:t>
            </a:r>
            <a:r>
              <a:rPr lang="ru-RU" sz="2400" i="1" u="sng" dirty="0"/>
              <a:t>образовательные программы дошкольного, общего среднего, профессионально-технического или среднего специального образования </a:t>
            </a:r>
            <a:r>
              <a:rPr lang="ru-RU" sz="2400" dirty="0"/>
              <a:t>(далее – педагогические работники) учреждений образования независимо от их подчиненности и формы собственности.</a:t>
            </a:r>
          </a:p>
          <a:p>
            <a:pPr indent="361950" algn="just"/>
            <a:r>
              <a:rPr lang="ru-RU" sz="2400" dirty="0" smtClean="0"/>
              <a:t>2</a:t>
            </a:r>
            <a:r>
              <a:rPr lang="ru-RU" sz="2400" dirty="0"/>
              <a:t>. К участию в конкурсе допускаются педагогические работники </a:t>
            </a:r>
            <a:r>
              <a:rPr lang="ru-RU" sz="2400" i="1" dirty="0">
                <a:solidFill>
                  <a:srgbClr val="C00000"/>
                </a:solidFill>
              </a:rPr>
              <a:t>независимо от </a:t>
            </a:r>
            <a:r>
              <a:rPr lang="ru-RU" sz="2400" i="1" u="sng" dirty="0"/>
              <a:t>квалификационной категории, стажа работы и участия в конкурсах, проводимых ранее</a:t>
            </a:r>
            <a:r>
              <a:rPr lang="ru-RU" sz="2400" dirty="0"/>
              <a:t>. </a:t>
            </a:r>
            <a:endParaRPr lang="ru-RU" sz="2400" dirty="0" smtClean="0"/>
          </a:p>
          <a:p>
            <a:pPr indent="361950" algn="just"/>
            <a:r>
              <a:rPr lang="ru-RU" sz="2400" dirty="0" smtClean="0"/>
              <a:t>Педагогические </a:t>
            </a:r>
            <a:r>
              <a:rPr lang="ru-RU" sz="2400" dirty="0"/>
              <a:t>работники принимают участие в конкурсе </a:t>
            </a:r>
            <a:r>
              <a:rPr lang="ru-RU" sz="2400" i="1" dirty="0">
                <a:solidFill>
                  <a:srgbClr val="C00000"/>
                </a:solidFill>
              </a:rPr>
              <a:t>на добровольной </a:t>
            </a:r>
            <a:r>
              <a:rPr lang="ru-RU" sz="2400" i="1" dirty="0" smtClean="0">
                <a:solidFill>
                  <a:srgbClr val="C00000"/>
                </a:solidFill>
              </a:rPr>
              <a:t>основе.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691680" y="5805264"/>
            <a:ext cx="7164288" cy="37446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ru-RU" sz="2000" dirty="0" smtClean="0"/>
              <a:t>??? Каких педагогов «привлекать» к участию в конкурсе???</a:t>
            </a:r>
            <a:endParaRPr lang="ru-RU" sz="2000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1331640" y="5851601"/>
            <a:ext cx="360040" cy="215304"/>
          </a:xfrm>
          <a:prstGeom prst="rightArrow">
            <a:avLst/>
          </a:prstGeom>
          <a:solidFill>
            <a:srgbClr val="0066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62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</TotalTime>
  <Words>2517</Words>
  <Application>Microsoft Office PowerPoint</Application>
  <PresentationFormat>Экран (4:3)</PresentationFormat>
  <Paragraphs>345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Пользователь</cp:lastModifiedBy>
  <cp:revision>111</cp:revision>
  <dcterms:modified xsi:type="dcterms:W3CDTF">2019-08-22T11:57:24Z</dcterms:modified>
</cp:coreProperties>
</file>