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5" r:id="rId7"/>
    <p:sldId id="266" r:id="rId8"/>
    <p:sldId id="267" r:id="rId9"/>
    <p:sldId id="261" r:id="rId10"/>
    <p:sldId id="264" r:id="rId11"/>
    <p:sldId id="274" r:id="rId12"/>
    <p:sldId id="268" r:id="rId13"/>
    <p:sldId id="269" r:id="rId14"/>
    <p:sldId id="270" r:id="rId15"/>
    <p:sldId id="272" r:id="rId16"/>
    <p:sldId id="273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2FD1-9417-4095-9CF7-6DD7AB9C4E21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658E-B2A2-4DAF-8255-8E03107BE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2FD1-9417-4095-9CF7-6DD7AB9C4E21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658E-B2A2-4DAF-8255-8E03107BE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2FD1-9417-4095-9CF7-6DD7AB9C4E21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658E-B2A2-4DAF-8255-8E03107BE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2FD1-9417-4095-9CF7-6DD7AB9C4E21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658E-B2A2-4DAF-8255-8E03107BE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2FD1-9417-4095-9CF7-6DD7AB9C4E21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658E-B2A2-4DAF-8255-8E03107BE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2FD1-9417-4095-9CF7-6DD7AB9C4E21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658E-B2A2-4DAF-8255-8E03107BE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2FD1-9417-4095-9CF7-6DD7AB9C4E21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658E-B2A2-4DAF-8255-8E03107BE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2FD1-9417-4095-9CF7-6DD7AB9C4E21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658E-B2A2-4DAF-8255-8E03107BE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2FD1-9417-4095-9CF7-6DD7AB9C4E21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658E-B2A2-4DAF-8255-8E03107BE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2FD1-9417-4095-9CF7-6DD7AB9C4E21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658E-B2A2-4DAF-8255-8E03107BE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2FD1-9417-4095-9CF7-6DD7AB9C4E21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3658E-B2A2-4DAF-8255-8E03107BE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22FD1-9417-4095-9CF7-6DD7AB9C4E21}" type="datetimeFigureOut">
              <a:rPr lang="ru-RU" smtClean="0"/>
              <a:t>11.12.2015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3658E-B2A2-4DAF-8255-8E03107BE8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da.fedpress.ru/sites/fedpress/files/evgesha/news/x_8622b24d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iki.iteach.ru/images/5/5b/%D0%AD%D0%BB%D0%B5%D0%BA%D1%82%D1%80%D0%BE%D0%BD%D0%BD%D0%B0%D1%8F_%D0%B1%D0%B8%D0%B1%D0%BB%D0%B8%D0%BE%D1%82%D0%B5%D0%BA%D0%B0_%D1%88%D0%BA%D0%BE%D0%BB%D1%8B.g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14480" y="1428736"/>
            <a:ext cx="7072362" cy="4429139"/>
          </a:xfrm>
        </p:spPr>
        <p:txBody>
          <a:bodyPr>
            <a:noAutofit/>
          </a:bodyPr>
          <a:lstStyle/>
          <a:p>
            <a:r>
              <a:rPr lang="ru-RU" altLang="ru-RU" sz="6000" b="1" i="1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ea typeface="Cambria Math" panose="02040503050406030204" pitchFamily="18" charset="0"/>
              </a:rPr>
              <a:t>О порядке  </a:t>
            </a:r>
            <a:br>
              <a:rPr lang="ru-RU" altLang="ru-RU" sz="6000" b="1" i="1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ea typeface="Cambria Math" panose="02040503050406030204" pitchFamily="18" charset="0"/>
              </a:rPr>
            </a:br>
            <a:r>
              <a:rPr lang="ru-RU" altLang="ru-RU" sz="6000" b="1" i="1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ea typeface="Cambria Math" panose="02040503050406030204" pitchFamily="18" charset="0"/>
              </a:rPr>
              <a:t> подготовки </a:t>
            </a:r>
            <a:br>
              <a:rPr lang="ru-RU" altLang="ru-RU" sz="6000" b="1" i="1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ea typeface="Cambria Math" panose="02040503050406030204" pitchFamily="18" charset="0"/>
              </a:rPr>
            </a:br>
            <a:r>
              <a:rPr lang="ru-RU" altLang="ru-RU" sz="6000" b="1" i="1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ea typeface="Cambria Math" panose="02040503050406030204" pitchFamily="18" charset="0"/>
              </a:rPr>
              <a:t> и   выпуска</a:t>
            </a:r>
            <a:br>
              <a:rPr lang="ru-RU" altLang="ru-RU" sz="6000" b="1" i="1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ea typeface="Cambria Math" panose="02040503050406030204" pitchFamily="18" charset="0"/>
              </a:rPr>
            </a:br>
            <a:r>
              <a:rPr lang="ru-RU" altLang="ru-RU" sz="6000" b="1" i="1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ea typeface="Cambria Math" panose="02040503050406030204" pitchFamily="18" charset="0"/>
              </a:rPr>
              <a:t>учебных изданий </a:t>
            </a:r>
            <a:br>
              <a:rPr lang="ru-RU" altLang="ru-RU" sz="6000" b="1" i="1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ea typeface="Cambria Math" panose="02040503050406030204" pitchFamily="18" charset="0"/>
              </a:rPr>
            </a:br>
            <a:r>
              <a:rPr lang="ru-RU" altLang="ru-RU" sz="6000" b="1" i="1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ea typeface="Cambria Math" panose="02040503050406030204" pitchFamily="18" charset="0"/>
              </a:rPr>
              <a:t>и их использования</a:t>
            </a:r>
            <a:r>
              <a:rPr lang="ru-RU" altLang="ru-RU" sz="6000" b="1" dirty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ea typeface="Cambria Math" panose="02040503050406030204" pitchFamily="18" charset="0"/>
              </a:rPr>
              <a:t> </a:t>
            </a:r>
            <a:r>
              <a:rPr lang="ru-RU" altLang="ru-RU" sz="6000" b="1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ea typeface="Cambria Math" panose="02040503050406030204" pitchFamily="18" charset="0"/>
              </a:rPr>
              <a:t/>
            </a:r>
            <a:br>
              <a:rPr lang="ru-RU" altLang="ru-RU" sz="6000" b="1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  <a:ea typeface="Cambria Math" panose="02040503050406030204" pitchFamily="18" charset="0"/>
              </a:rPr>
            </a:br>
            <a:endParaRPr lang="ru-RU" sz="6000" b="1" dirty="0">
              <a:solidFill>
                <a:schemeClr val="bg2">
                  <a:lumMod val="10000"/>
                </a:schemeClr>
              </a:solidFill>
              <a:latin typeface="+mn-lt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://pda.fedpress.ru/sites/fedpress/files/evgesha/news/x_8622b24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14356"/>
            <a:ext cx="2957509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Срок использования учебников </a:t>
            </a:r>
          </a:p>
          <a:p>
            <a:pPr algn="ctr">
              <a:spcBef>
                <a:spcPct val="0"/>
              </a:spcBef>
            </a:pPr>
            <a:r>
              <a:rPr lang="ru-RU" altLang="ru-RU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 учебных пособий</a:t>
            </a:r>
          </a:p>
          <a:p>
            <a:pPr algn="ctr">
              <a:spcBef>
                <a:spcPct val="0"/>
              </a:spcBef>
            </a:pPr>
            <a:r>
              <a:rPr lang="ru-RU" altLang="ru-RU" sz="2400" i="1" dirty="0"/>
              <a:t>(используемых в учебную неделю</a:t>
            </a:r>
            <a:r>
              <a:rPr lang="ru-RU" altLang="ru-RU" sz="2400" dirty="0"/>
              <a:t>) </a:t>
            </a:r>
            <a:r>
              <a:rPr lang="ru-RU" altLang="ru-RU" sz="2400" i="1" dirty="0"/>
              <a:t>:</a:t>
            </a:r>
            <a:r>
              <a:rPr lang="ru-RU" altLang="ru-RU" sz="2400" dirty="0"/>
              <a:t> </a:t>
            </a:r>
          </a:p>
          <a:p>
            <a:pPr>
              <a:spcBef>
                <a:spcPct val="0"/>
              </a:spcBef>
            </a:pPr>
            <a:endParaRPr lang="ru-RU" altLang="ru-RU" sz="1200" dirty="0" smtClean="0"/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года </a:t>
            </a:r>
            <a:r>
              <a:rPr lang="ru-RU" altLang="ru-RU" sz="2800" b="1" dirty="0" smtClean="0"/>
              <a:t>– четыре и более раз в учебную неделю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лет </a:t>
            </a:r>
            <a:r>
              <a:rPr lang="ru-RU" altLang="ru-RU" sz="2800" b="1" dirty="0" smtClean="0"/>
              <a:t>– два-три раза 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лет </a:t>
            </a:r>
            <a:r>
              <a:rPr lang="ru-RU" altLang="ru-RU" sz="2800" b="1" dirty="0" smtClean="0"/>
              <a:t>– один раз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года </a:t>
            </a:r>
            <a:r>
              <a:rPr lang="ru-RU" altLang="ru-RU" sz="2800" b="1" dirty="0" smtClean="0"/>
              <a:t>– букварь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лет </a:t>
            </a:r>
            <a:r>
              <a:rPr lang="ru-RU" altLang="ru-RU" sz="2800" b="1" dirty="0" smtClean="0"/>
              <a:t>– учебники и учебные пособия на кабинет (класс-комплект)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лет  </a:t>
            </a:r>
            <a:r>
              <a:rPr lang="ru-RU" altLang="ru-RU" sz="2800" b="1" dirty="0" smtClean="0"/>
              <a:t>- учебники системы Брайля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год </a:t>
            </a:r>
            <a:r>
              <a:rPr lang="ru-RU" altLang="ru-RU" sz="2800" b="1" dirty="0" smtClean="0"/>
              <a:t>– рабочие тетради в первых классах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200" b="1" dirty="0" smtClean="0"/>
              <a:t> </a:t>
            </a:r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693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6480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altLang="ru-RU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Бланк </a:t>
            </a:r>
            <a:r>
              <a:rPr lang="be-BY" altLang="ru-RU" sz="4400" b="1" i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заказа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477561"/>
              </p:ext>
            </p:extLst>
          </p:nvPr>
        </p:nvGraphicFramePr>
        <p:xfrm>
          <a:off x="251521" y="2302426"/>
          <a:ext cx="8568952" cy="2988836"/>
        </p:xfrm>
        <a:graphic>
          <a:graphicData uri="http://schemas.openxmlformats.org/drawingml/2006/table">
            <a:tbl>
              <a:tblPr/>
              <a:tblGrid>
                <a:gridCol w="360039"/>
                <a:gridCol w="792088"/>
                <a:gridCol w="936104"/>
                <a:gridCol w="648072"/>
                <a:gridCol w="720080"/>
                <a:gridCol w="864096"/>
                <a:gridCol w="576064"/>
                <a:gridCol w="792088"/>
                <a:gridCol w="936104"/>
                <a:gridCol w="792088"/>
                <a:gridCol w="1152129"/>
              </a:tblGrid>
              <a:tr h="19607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Автор, название, класс (группа)</a:t>
                      </a: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Язык обучения и воспитания</a:t>
                      </a: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 издания по повторности выпуска</a:t>
                      </a: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часов в неделю</a:t>
                      </a: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Плани-</a:t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руемый контингент обуча-</a:t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ющихся</a:t>
                      </a: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заказа</a:t>
                      </a: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экземпляров</a:t>
                      </a: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Общее количество экземпляров</a:t>
                      </a: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обуча-</a:t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ющихся</a:t>
                      </a: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педаго-</a:t>
                      </a:r>
                      <a:b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гических работников</a:t>
                      </a: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иных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учреждений*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0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</a:p>
                  </a:txBody>
                  <a:tcPr marL="3810" marR="38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810" marR="3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5576" y="1102097"/>
            <a:ext cx="78886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Бланк заказа учебных изданий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______________________________________________________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 _____________ учебному году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373216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*К иным учреждениям относятся Академия последипломного образования, областные (городской) институты развития образования, педагогические университеты, педагогические колледжи, научно-педагогическая библиотека, детские реабилитационно-оздоровительные центры, санаторные школы-интернаты, детские санатории с круглогодичным пребыванием, НДООЛ «Зубренок», учреждения закрытого типа и другие.</a:t>
            </a:r>
            <a:endParaRPr lang="ru-RU" sz="1400" b="1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2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10026"/>
            <a:ext cx="770485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Учебные издания, </a:t>
            </a:r>
            <a:r>
              <a:rPr lang="ru-RU" altLang="ru-RU" sz="44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 которых закончился </a:t>
            </a:r>
            <a:r>
              <a:rPr lang="ru-RU" altLang="ru-RU" sz="4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срок использования</a:t>
            </a:r>
            <a:r>
              <a:rPr lang="ru-RU" altLang="ru-RU" sz="44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</a:t>
            </a:r>
            <a:r>
              <a:rPr lang="en-US" altLang="ru-RU" sz="44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altLang="ru-RU" sz="3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списываются и могут </a:t>
            </a:r>
            <a:r>
              <a:rPr lang="ru-RU" altLang="ru-RU" sz="30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передаваться в учебные кабинеты для организации образовательного процесса</a:t>
            </a:r>
            <a:r>
              <a:rPr lang="ru-RU" altLang="ru-RU" sz="1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0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800" b="1" i="1" dirty="0" smtClean="0">
                <a:solidFill>
                  <a:srgbClr val="000000"/>
                </a:solidFill>
              </a:rPr>
              <a:t>при </a:t>
            </a:r>
            <a:r>
              <a:rPr lang="ru-RU" altLang="ru-RU" sz="2800" b="1" i="1" dirty="0">
                <a:solidFill>
                  <a:srgbClr val="000000"/>
                </a:solidFill>
              </a:rPr>
              <a:t>проведении поддерживающих и стимулирующих занятий,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800" b="1" i="1" dirty="0" smtClean="0">
                <a:solidFill>
                  <a:srgbClr val="000000"/>
                </a:solidFill>
              </a:rPr>
              <a:t>для </a:t>
            </a:r>
            <a:r>
              <a:rPr lang="ru-RU" altLang="ru-RU" sz="2800" b="1" i="1" dirty="0">
                <a:solidFill>
                  <a:srgbClr val="000000"/>
                </a:solidFill>
              </a:rPr>
              <a:t>ремонта других учебных изданий,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800" b="1" i="1" dirty="0" smtClean="0">
                <a:solidFill>
                  <a:srgbClr val="000000"/>
                </a:solidFill>
              </a:rPr>
              <a:t>на </a:t>
            </a:r>
            <a:r>
              <a:rPr lang="ru-RU" altLang="ru-RU" sz="2800" b="1" i="1" dirty="0">
                <a:solidFill>
                  <a:srgbClr val="000000"/>
                </a:solidFill>
              </a:rPr>
              <a:t>факультативных занятий,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800" b="1" i="1" dirty="0" smtClean="0">
                <a:solidFill>
                  <a:srgbClr val="000000"/>
                </a:solidFill>
              </a:rPr>
              <a:t>при </a:t>
            </a:r>
            <a:r>
              <a:rPr lang="ru-RU" altLang="ru-RU" sz="2800" b="1" i="1" dirty="0">
                <a:solidFill>
                  <a:srgbClr val="000000"/>
                </a:solidFill>
              </a:rPr>
              <a:t>подготовке к экзаменам.</a:t>
            </a:r>
            <a:r>
              <a:rPr lang="ru-RU" altLang="ru-RU" sz="2800" b="1" dirty="0">
                <a:solidFill>
                  <a:srgbClr val="000000"/>
                </a:solidFill>
              </a:rPr>
              <a:t> </a:t>
            </a:r>
            <a:endParaRPr lang="ru-RU" altLang="ru-RU" sz="2800" b="1" dirty="0" smtClean="0">
              <a:solidFill>
                <a:srgbClr val="00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i="1" dirty="0" smtClean="0">
                <a:solidFill>
                  <a:srgbClr val="000000"/>
                </a:solidFill>
              </a:rPr>
              <a:t>Дополнительные </a:t>
            </a:r>
            <a:r>
              <a:rPr lang="ru-RU" altLang="ru-RU" sz="2800" b="1" i="1" dirty="0">
                <a:solidFill>
                  <a:srgbClr val="000000"/>
                </a:solidFill>
              </a:rPr>
              <a:t>финансовые документы на использование этих  учебных изданий не составляются.</a:t>
            </a:r>
          </a:p>
        </p:txBody>
      </p:sp>
    </p:spTree>
    <p:extLst>
      <p:ext uri="{BB962C8B-B14F-4D97-AF65-F5344CB8AC3E}">
        <p14:creationId xmlns:p14="http://schemas.microsoft.com/office/powerpoint/2010/main" val="14561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48883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600"/>
              </a:lnSpc>
              <a:spcBef>
                <a:spcPct val="0"/>
              </a:spcBef>
            </a:pPr>
            <a:r>
              <a:rPr lang="ru-RU" altLang="ru-RU" sz="4400" b="1" i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Учащийся</a:t>
            </a:r>
            <a:r>
              <a:rPr lang="ru-RU" altLang="ru-RU" sz="4400" b="1" i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</a:t>
            </a:r>
            <a:r>
              <a:rPr lang="ru-RU" altLang="ru-RU" sz="4400" b="1" i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потерявший учебник, </a:t>
            </a:r>
          </a:p>
          <a:p>
            <a:pPr algn="ctr">
              <a:lnSpc>
                <a:spcPts val="4600"/>
              </a:lnSpc>
              <a:spcBef>
                <a:spcPct val="0"/>
              </a:spcBef>
            </a:pPr>
            <a:r>
              <a:rPr lang="ru-RU" altLang="ru-RU" sz="4400" b="1" i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</a:t>
            </a:r>
            <a:r>
              <a:rPr lang="ru-RU" altLang="ru-RU" sz="4400" b="1" i="1" u="sng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олжен заменить </a:t>
            </a:r>
            <a:r>
              <a:rPr lang="ru-RU" altLang="ru-RU" sz="4400" b="1" i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его соответствующим</a:t>
            </a:r>
          </a:p>
          <a:p>
            <a:pPr algn="ctr">
              <a:lnSpc>
                <a:spcPts val="4600"/>
              </a:lnSpc>
              <a:spcBef>
                <a:spcPct val="0"/>
              </a:spcBef>
            </a:pPr>
            <a:r>
              <a:rPr lang="ru-RU" altLang="ru-RU" sz="4400" b="1" i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или </a:t>
            </a:r>
          </a:p>
          <a:p>
            <a:pPr algn="ctr">
              <a:lnSpc>
                <a:spcPts val="4600"/>
              </a:lnSpc>
              <a:spcBef>
                <a:spcPct val="0"/>
              </a:spcBef>
            </a:pPr>
            <a:r>
              <a:rPr lang="ru-RU" altLang="ru-RU" sz="4400" b="1" i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равнозначным видом учебного издания.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solidFill>
                  <a:schemeClr val="bg2">
                    <a:lumMod val="10000"/>
                  </a:schemeClr>
                </a:solidFill>
              </a:rPr>
              <a:t>(- ИМП Министерства образования «</a:t>
            </a:r>
            <a:r>
              <a:rPr lang="ru-RU" altLang="ru-RU" sz="2000" b="1" dirty="0" err="1">
                <a:solidFill>
                  <a:schemeClr val="bg2">
                    <a:lumMod val="10000"/>
                  </a:schemeClr>
                </a:solidFill>
              </a:rPr>
              <a:t>Настаўн</a:t>
            </a:r>
            <a:r>
              <a:rPr lang="en-US" altLang="ru-RU" sz="2000" b="1" dirty="0" err="1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ru-RU" altLang="ru-RU" sz="2000" b="1" dirty="0" err="1">
                <a:solidFill>
                  <a:schemeClr val="bg2">
                    <a:lumMod val="10000"/>
                  </a:schemeClr>
                </a:solidFill>
              </a:rPr>
              <a:t>цкая</a:t>
            </a:r>
            <a:r>
              <a:rPr lang="ru-RU" altLang="ru-RU" sz="2000" b="1" dirty="0">
                <a:solidFill>
                  <a:schemeClr val="bg2">
                    <a:lumMod val="10000"/>
                  </a:schemeClr>
                </a:solidFill>
              </a:rPr>
              <a:t> газета»  от 2.08.2013,   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solidFill>
                  <a:schemeClr val="bg2">
                    <a:lumMod val="10000"/>
                  </a:schemeClr>
                </a:solidFill>
              </a:rPr>
              <a:t> - «IНСТРУКЦЫЯ ПА ЎЛIКУ I ЗАХАВАНАСЦI БIБЛIЯТЭЧНЫХ ФОНДАЎ У РЭСПУБЛIЦЫ БЕЛАРУСЬ»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solidFill>
                  <a:schemeClr val="bg2">
                    <a:lumMod val="10000"/>
                  </a:schemeClr>
                </a:solidFill>
              </a:rPr>
              <a:t>(в ред. постановления Минкультуры от 02.10.2001 N 14,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>
                <a:solidFill>
                  <a:schemeClr val="bg2">
                    <a:lumMod val="10000"/>
                  </a:schemeClr>
                </a:solidFill>
              </a:rPr>
              <a:t> гл. 11 «МАТЭРЫЯЛЬНАЯ АДКАЗНАСЦЬ ЧЫТАЧОЎ»)</a:t>
            </a:r>
          </a:p>
        </p:txBody>
      </p:sp>
    </p:spTree>
    <p:extLst>
      <p:ext uri="{BB962C8B-B14F-4D97-AF65-F5344CB8AC3E}">
        <p14:creationId xmlns:p14="http://schemas.microsoft.com/office/powerpoint/2010/main" val="3345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i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Задачи</a:t>
            </a:r>
            <a:r>
              <a:rPr lang="en-US" altLang="ru-RU" sz="4000" b="1" i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altLang="ru-RU" sz="4000" b="1" i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методиста:</a:t>
            </a:r>
            <a:endParaRPr lang="ru-RU" sz="4000" i="1" u="sng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24744"/>
            <a:ext cx="7272808" cy="2634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1. При организации работы по комплектованию библиотечных фондов, перераспределению учебных пособий накануне нового учебного года придерживаться следующего алгоритма действий: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915008"/>
            <a:ext cx="7056784" cy="1437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1.1. Провести предварительный анализ контингента учащихся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(1-11кл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.) учреждений образования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района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и имеющихся в наличии учебных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пособий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2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705678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1.2. Качественно и своевременно провести итоговый анализ контингента учащихся учреждений образования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района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в соответствии с реальным количеством обучающихся и имеющихся в наличии учебных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пособий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3212976"/>
            <a:ext cx="7056784" cy="1437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1.3.Осуществить предварительное распределение и перераспределение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учебных пособий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(1-11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кл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.) между учреждениями образования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района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200800" cy="1709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2. Исключить случаи самовольной (без приказа отдела образования, спорта и туризма, оформления накладной) передачи учебных пособий между УО разных районов, Гомельской области 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204864"/>
            <a:ext cx="7200800" cy="3771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800" b="1" dirty="0"/>
              <a:t>3.  При планировании процесса оптимизации учреждения, перехода учреждения с белорусского языка обучения на русский и наоборот, а также при переходе на изучение другого иностранного языка отражать потребность в учебной литературе при подаче перспективного заказа на учебники (за 1-2 года), учитывать наличие в районе и области необходимых для осуществления образовательного процесса учебных пособий. </a:t>
            </a:r>
          </a:p>
        </p:txBody>
      </p:sp>
    </p:spTree>
    <p:extLst>
      <p:ext uri="{BB962C8B-B14F-4D97-AF65-F5344CB8AC3E}">
        <p14:creationId xmlns:p14="http://schemas.microsoft.com/office/powerpoint/2010/main" val="42468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пасибо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wiki.iteach.ru/images/5/5b/%D0%AD%D0%BB%D0%B5%D0%BA%D1%82%D1%80%D0%BE%D0%BD%D0%BD%D0%B0%D1%8F_%D0%B1%D0%B8%D0%B1%D0%BB%D0%B8%D0%BE%D1%82%D0%B5%D0%BA%D0%B0_%D1%88%D0%BA%D0%BE%D0%BB%D1%8B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214554"/>
            <a:ext cx="5286412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428625"/>
            <a:ext cx="7801004" cy="5697538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altLang="ru-RU" sz="4800" b="1" i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 видам учебных изданий </a:t>
            </a:r>
            <a:br>
              <a:rPr lang="ru-RU" altLang="ru-RU" sz="4800" b="1" i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altLang="ru-RU" sz="4800" b="1" i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относятся</a:t>
            </a:r>
            <a:r>
              <a:rPr lang="ru-RU" altLang="ru-RU" sz="5800" b="1" i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:</a:t>
            </a:r>
            <a:r>
              <a:rPr lang="ru-RU" altLang="ru-RU" sz="5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endParaRPr lang="ru-RU" alt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buNone/>
            </a:pPr>
            <a:endParaRPr lang="ru-RU" altLang="ru-RU" sz="1600" dirty="0"/>
          </a:p>
          <a:p>
            <a:pPr>
              <a:spcBef>
                <a:spcPct val="0"/>
              </a:spcBef>
            </a:pPr>
            <a:r>
              <a:rPr lang="en-US" alt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 </a:t>
            </a:r>
            <a:r>
              <a:rPr lang="be-BY" altLang="ru-RU" sz="4000" b="1" dirty="0" smtClean="0"/>
              <a:t>учебник</a:t>
            </a:r>
            <a:r>
              <a:rPr lang="be-BY" altLang="ru-RU" sz="4000" b="1" dirty="0"/>
              <a:t>; </a:t>
            </a:r>
            <a:endParaRPr lang="ru-RU" altLang="ru-RU" sz="4000" b="1" dirty="0"/>
          </a:p>
          <a:p>
            <a:pPr>
              <a:spcBef>
                <a:spcPct val="0"/>
              </a:spcBef>
            </a:pPr>
            <a:r>
              <a:rPr lang="ru-RU" altLang="ru-RU" sz="4000" b="1" dirty="0" smtClean="0"/>
              <a:t> </a:t>
            </a:r>
            <a:r>
              <a:rPr lang="ru-RU" altLang="ru-RU" sz="4000" b="1" dirty="0"/>
              <a:t>учебное пособие;</a:t>
            </a:r>
          </a:p>
          <a:p>
            <a:pPr>
              <a:spcBef>
                <a:spcPct val="0"/>
              </a:spcBef>
            </a:pPr>
            <a:r>
              <a:rPr lang="en-US" altLang="ru-RU" sz="4000" b="1" dirty="0">
                <a:latin typeface="Lucida Sans" panose="020B0602030504020204" pitchFamily="34" charset="0"/>
              </a:rPr>
              <a:t> </a:t>
            </a:r>
            <a:r>
              <a:rPr lang="be-BY" altLang="ru-RU" sz="4000" b="1" dirty="0" smtClean="0"/>
              <a:t>учебно-методическое </a:t>
            </a:r>
            <a:r>
              <a:rPr lang="be-BY" altLang="ru-RU" sz="4000" b="1" dirty="0"/>
              <a:t>пособие; </a:t>
            </a:r>
            <a:endParaRPr lang="ru-RU" altLang="ru-RU" sz="4000" b="1" dirty="0"/>
          </a:p>
          <a:p>
            <a:pPr>
              <a:spcBef>
                <a:spcPct val="0"/>
              </a:spcBef>
            </a:pPr>
            <a:r>
              <a:rPr lang="en-US" altLang="ru-RU" sz="4000" b="1" dirty="0">
                <a:latin typeface="Lucida Sans" panose="020B0602030504020204" pitchFamily="34" charset="0"/>
              </a:rPr>
              <a:t> </a:t>
            </a:r>
            <a:r>
              <a:rPr lang="be-BY" altLang="ru-RU" sz="4000" b="1" dirty="0" smtClean="0"/>
              <a:t>учебное </a:t>
            </a:r>
            <a:r>
              <a:rPr lang="be-BY" altLang="ru-RU" sz="4000" b="1" dirty="0"/>
              <a:t>наглядное пособие; </a:t>
            </a:r>
            <a:endParaRPr lang="ru-RU" altLang="ru-RU" sz="4000" b="1" dirty="0"/>
          </a:p>
          <a:p>
            <a:pPr>
              <a:spcBef>
                <a:spcPct val="0"/>
              </a:spcBef>
            </a:pPr>
            <a:r>
              <a:rPr lang="en-US" altLang="ru-RU" sz="4000" b="1" dirty="0">
                <a:latin typeface="Lucida Sans" panose="020B0602030504020204" pitchFamily="34" charset="0"/>
              </a:rPr>
              <a:t> </a:t>
            </a:r>
            <a:r>
              <a:rPr lang="be-BY" altLang="ru-RU" sz="4000" b="1" dirty="0" smtClean="0"/>
              <a:t>пособие</a:t>
            </a:r>
            <a:r>
              <a:rPr lang="be-BY" altLang="ru-RU" sz="4000" b="1" dirty="0"/>
              <a:t>; </a:t>
            </a:r>
            <a:endParaRPr lang="ru-RU" altLang="ru-RU" sz="4000" b="1" dirty="0"/>
          </a:p>
          <a:p>
            <a:pPr>
              <a:spcBef>
                <a:spcPct val="0"/>
              </a:spcBef>
            </a:pPr>
            <a:r>
              <a:rPr lang="be-BY" altLang="ru-RU" sz="4000" b="1" dirty="0" smtClean="0"/>
              <a:t> </a:t>
            </a:r>
            <a:r>
              <a:rPr lang="be-BY" altLang="ru-RU" sz="4000" b="1" dirty="0"/>
              <a:t>практикум; </a:t>
            </a:r>
            <a:endParaRPr lang="ru-RU" altLang="ru-RU" sz="4000" b="1" dirty="0"/>
          </a:p>
          <a:p>
            <a:pPr>
              <a:spcBef>
                <a:spcPct val="0"/>
              </a:spcBef>
            </a:pPr>
            <a:r>
              <a:rPr lang="be-BY" altLang="ru-RU" sz="4000" b="1" dirty="0" smtClean="0"/>
              <a:t> </a:t>
            </a:r>
            <a:r>
              <a:rPr lang="be-BY" altLang="ru-RU" sz="4000" b="1" dirty="0"/>
              <a:t>рабочая тетрадь; </a:t>
            </a:r>
          </a:p>
          <a:p>
            <a:pPr>
              <a:spcBef>
                <a:spcPct val="0"/>
              </a:spcBef>
            </a:pPr>
            <a:r>
              <a:rPr lang="be-BY" altLang="ru-RU" sz="4000" b="1" dirty="0"/>
              <a:t> хрестоматия. </a:t>
            </a:r>
            <a:r>
              <a:rPr lang="ru-RU" altLang="ru-RU" sz="40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428604"/>
            <a:ext cx="7920880" cy="5697559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altLang="ru-RU" sz="4800" b="1" i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Планирование выпуска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4800" b="1" i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учебных изданий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4800" b="1" i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включает:</a:t>
            </a:r>
          </a:p>
          <a:p>
            <a:pPr algn="ctr">
              <a:spcBef>
                <a:spcPct val="0"/>
              </a:spcBef>
              <a:buNone/>
            </a:pPr>
            <a:endParaRPr lang="ru-RU" altLang="ru-RU" sz="3600" i="1" u="sng" dirty="0"/>
          </a:p>
          <a:p>
            <a:pPr>
              <a:spcBef>
                <a:spcPct val="0"/>
              </a:spcBef>
            </a:pPr>
            <a:r>
              <a:rPr lang="ru-RU" altLang="ru-RU" sz="4000" b="1" dirty="0" smtClean="0"/>
              <a:t>изучение </a:t>
            </a:r>
            <a:r>
              <a:rPr lang="ru-RU" altLang="ru-RU" sz="4000" b="1" dirty="0"/>
              <a:t>потребностей;</a:t>
            </a:r>
          </a:p>
          <a:p>
            <a:pPr>
              <a:spcBef>
                <a:spcPct val="0"/>
              </a:spcBef>
            </a:pPr>
            <a:r>
              <a:rPr lang="ru-RU" altLang="ru-RU" sz="4000" b="1" dirty="0" smtClean="0"/>
              <a:t>сбор</a:t>
            </a:r>
            <a:r>
              <a:rPr lang="ru-RU" altLang="ru-RU" sz="4000" b="1" dirty="0"/>
              <a:t>, </a:t>
            </a:r>
            <a:r>
              <a:rPr lang="be-BY" altLang="ru-RU" sz="4000" b="1" dirty="0"/>
              <a:t>анализ,</a:t>
            </a:r>
            <a:r>
              <a:rPr lang="ru-RU" altLang="ru-RU" sz="4000" b="1" dirty="0"/>
              <a:t> формирование ;</a:t>
            </a:r>
          </a:p>
          <a:p>
            <a:pPr>
              <a:spcBef>
                <a:spcPct val="0"/>
              </a:spcBef>
            </a:pPr>
            <a:r>
              <a:rPr lang="ru-RU" altLang="ru-RU" sz="4000" b="1" dirty="0" smtClean="0"/>
              <a:t>составление </a:t>
            </a:r>
            <a:r>
              <a:rPr lang="ru-RU" altLang="ru-RU" sz="4000" b="1" dirty="0"/>
              <a:t>планов выпуска;</a:t>
            </a:r>
          </a:p>
          <a:p>
            <a:pPr>
              <a:spcBef>
                <a:spcPct val="0"/>
              </a:spcBef>
            </a:pPr>
            <a:r>
              <a:rPr lang="ru-RU" altLang="ru-RU" sz="4000" b="1" dirty="0" smtClean="0"/>
              <a:t>согласование </a:t>
            </a:r>
            <a:r>
              <a:rPr lang="ru-RU" altLang="ru-RU" sz="4000" b="1" dirty="0"/>
              <a:t>и </a:t>
            </a:r>
            <a:r>
              <a:rPr lang="ru-RU" altLang="ru-RU" sz="4000" b="1" dirty="0" smtClean="0"/>
              <a:t>утверждение</a:t>
            </a:r>
            <a:endParaRPr lang="en-US" altLang="ru-RU" sz="4000" b="1" dirty="0" smtClean="0"/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4000" b="1" dirty="0" smtClean="0"/>
              <a:t>Министерством </a:t>
            </a:r>
            <a:r>
              <a:rPr lang="ru-RU" altLang="ru-RU" sz="4000" b="1" dirty="0"/>
              <a:t>образования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4000" b="1" dirty="0"/>
              <a:t>  	</a:t>
            </a:r>
            <a:r>
              <a:rPr lang="be-BY" altLang="ru-RU" sz="4000" b="1" dirty="0"/>
              <a:t>Республики Беларусь</a:t>
            </a:r>
            <a:r>
              <a:rPr lang="ru-RU" altLang="ru-RU" sz="4000" b="1" dirty="0"/>
              <a:t>.</a:t>
            </a:r>
          </a:p>
          <a:p>
            <a:pPr>
              <a:buFontTx/>
              <a:buChar char="-"/>
            </a:pPr>
            <a:endParaRPr lang="ru-RU" sz="4000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571480"/>
            <a:ext cx="8496944" cy="5521816"/>
          </a:xfrm>
        </p:spPr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be-BY" altLang="ru-RU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 Изучение потребностей УО</a:t>
            </a:r>
          </a:p>
          <a:p>
            <a:pPr algn="ctr">
              <a:spcBef>
                <a:spcPct val="0"/>
              </a:spcBef>
              <a:buNone/>
            </a:pPr>
            <a:r>
              <a:rPr lang="be-BY" altLang="ru-RU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altLang="ru-RU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учебных изданиях</a:t>
            </a:r>
            <a:r>
              <a:rPr lang="be-BY" altLang="ru-RU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</a:p>
          <a:p>
            <a:pPr algn="ctr">
              <a:spcBef>
                <a:spcPct val="0"/>
              </a:spcBef>
              <a:buNone/>
            </a:pPr>
            <a:r>
              <a:rPr lang="be-BY" altLang="ru-RU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проводя</a:t>
            </a:r>
            <a:r>
              <a:rPr lang="ru-RU" altLang="ru-RU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</a:t>
            </a:r>
            <a:r>
              <a:rPr lang="be-BY" altLang="ru-RU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:</a:t>
            </a:r>
            <a:endParaRPr lang="be-BY" altLang="ru-RU" sz="4800" i="1" u="sng" dirty="0"/>
          </a:p>
          <a:p>
            <a:pPr>
              <a:spcBef>
                <a:spcPct val="0"/>
              </a:spcBef>
              <a:buNone/>
            </a:pPr>
            <a:r>
              <a:rPr lang="be-BY" altLang="ru-RU" sz="4400" dirty="0"/>
              <a:t>- </a:t>
            </a:r>
            <a:r>
              <a:rPr lang="be-BY" altLang="ru-RU" sz="4000" b="1" dirty="0"/>
              <a:t>отделы образования, спорта и туризма администраций </a:t>
            </a:r>
            <a:r>
              <a:rPr lang="be-BY" altLang="ru-RU" sz="4000" b="1" dirty="0" smtClean="0"/>
              <a:t>районов </a:t>
            </a:r>
            <a:endParaRPr lang="be-BY" altLang="ru-RU" sz="4000" b="1" dirty="0"/>
          </a:p>
          <a:p>
            <a:pPr algn="just">
              <a:spcBef>
                <a:spcPct val="0"/>
              </a:spcBef>
              <a:buNone/>
            </a:pPr>
            <a:r>
              <a:rPr lang="en-US" altLang="ru-RU" sz="3000" b="1" dirty="0" smtClean="0"/>
              <a:t>    </a:t>
            </a:r>
            <a:r>
              <a:rPr lang="be-BY" altLang="ru-RU" sz="3000" b="1" dirty="0" smtClean="0"/>
              <a:t>(</a:t>
            </a:r>
            <a:r>
              <a:rPr lang="be-BY" altLang="ru-RU" sz="3000" b="1" i="1" dirty="0"/>
              <a:t>организуют сбор заказов, </a:t>
            </a:r>
            <a:r>
              <a:rPr lang="be-BY" altLang="ru-RU" sz="3000" b="1" i="1" dirty="0" smtClean="0"/>
              <a:t>анализируют, уточняют </a:t>
            </a:r>
            <a:r>
              <a:rPr lang="be-BY" altLang="ru-RU" sz="3000" b="1" i="1" dirty="0"/>
              <a:t>и направляют сформированную общую потребность района в учебных изданиях в управление образования облисполкома)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428605"/>
            <a:ext cx="7488832" cy="4872604"/>
          </a:xfrm>
        </p:spPr>
        <p:txBody>
          <a:bodyPr>
            <a:normAutofit/>
          </a:bodyPr>
          <a:lstStyle/>
          <a:p>
            <a:pPr marL="990600" lvl="1" indent="-533400" algn="ctr">
              <a:buNone/>
            </a:pPr>
            <a:r>
              <a:rPr lang="be-BY" altLang="ru-RU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Национальный институт образования</a:t>
            </a:r>
            <a:r>
              <a:rPr lang="be-BY" alt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:</a:t>
            </a:r>
          </a:p>
          <a:p>
            <a:pPr marL="990600" lvl="1" indent="-533400" algn="ctr">
              <a:buNone/>
            </a:pPr>
            <a:endParaRPr lang="be-BY" altLang="ru-RU" sz="4000" b="1" i="1" dirty="0"/>
          </a:p>
          <a:p>
            <a:pPr marL="990600" lvl="1" indent="-533400"/>
            <a:r>
              <a:rPr lang="be-BY" altLang="ru-RU" sz="3700" b="1" dirty="0"/>
              <a:t>анализирует, </a:t>
            </a:r>
          </a:p>
          <a:p>
            <a:pPr marL="990600" lvl="1" indent="-533400"/>
            <a:r>
              <a:rPr lang="be-BY" altLang="ru-RU" sz="3700" b="1" dirty="0"/>
              <a:t>определяет ,</a:t>
            </a:r>
          </a:p>
          <a:p>
            <a:pPr marL="990600" lvl="1" indent="-533400"/>
            <a:r>
              <a:rPr lang="be-BY" altLang="ru-RU" sz="3700" b="1" dirty="0"/>
              <a:t>составляет планы </a:t>
            </a:r>
            <a:r>
              <a:rPr lang="be-BY" altLang="ru-RU" sz="3700" b="1" dirty="0" smtClean="0"/>
              <a:t>выпуска</a:t>
            </a:r>
            <a:endParaRPr lang="be-BY" altLang="ru-RU" sz="3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1"/>
            <a:ext cx="77443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be-BY" altLang="ru-RU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Заказы в % к планируемому контингенту </a:t>
            </a:r>
            <a:r>
              <a:rPr lang="be-BY" altLang="ru-RU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учащихся </a:t>
            </a:r>
            <a:r>
              <a:rPr lang="be-BY" altLang="ru-RU" sz="4400" b="1" i="1" u="sng" dirty="0" smtClean="0">
                <a:latin typeface="Monotype Corsiva" panose="03010101010201010101" pitchFamily="66" charset="0"/>
              </a:rPr>
              <a:t>:</a:t>
            </a:r>
            <a:endParaRPr lang="be-BY" altLang="ru-RU" sz="4400" i="1" u="sng" dirty="0"/>
          </a:p>
          <a:p>
            <a:pPr>
              <a:spcBef>
                <a:spcPct val="0"/>
              </a:spcBef>
            </a:pPr>
            <a:endParaRPr lang="be-BY" altLang="ru-RU" sz="2400" b="1" i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be-BY" altLang="ru-RU" sz="28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108</a:t>
            </a:r>
            <a:r>
              <a:rPr lang="be-BY" altLang="ru-RU" sz="28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%</a:t>
            </a:r>
            <a:r>
              <a:rPr lang="be-BY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на учебники, учебные пособия;</a:t>
            </a:r>
          </a:p>
          <a:p>
            <a:pPr>
              <a:spcBef>
                <a:spcPct val="0"/>
              </a:spcBef>
            </a:pPr>
            <a:r>
              <a:rPr lang="be-BY" altLang="ru-RU" sz="28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110%</a:t>
            </a:r>
            <a:r>
              <a:rPr lang="be-BY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на учебники, учебные пособия </a:t>
            </a:r>
          </a:p>
          <a:p>
            <a:pPr>
              <a:spcBef>
                <a:spcPct val="0"/>
              </a:spcBef>
            </a:pPr>
            <a:r>
              <a:rPr lang="be-BY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специального образования; </a:t>
            </a:r>
          </a:p>
          <a:p>
            <a:pPr>
              <a:spcBef>
                <a:spcPct val="0"/>
              </a:spcBef>
            </a:pPr>
            <a:r>
              <a:rPr lang="be-BY" alt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101%</a:t>
            </a:r>
            <a:r>
              <a:rPr lang="be-BY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на рабочие тетради для :</a:t>
            </a:r>
          </a:p>
          <a:p>
            <a:pPr>
              <a:spcBef>
                <a:spcPct val="0"/>
              </a:spcBef>
            </a:pPr>
            <a:r>
              <a:rPr lang="be-BY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1 классов - на 1 год с учетом остатка;</a:t>
            </a:r>
          </a:p>
          <a:p>
            <a:pPr>
              <a:spcBef>
                <a:spcPct val="0"/>
              </a:spcBef>
            </a:pPr>
            <a:r>
              <a:rPr lang="be-BY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1, 2 классов учреждений </a:t>
            </a:r>
            <a:r>
              <a:rPr lang="be-BY" alt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специального</a:t>
            </a:r>
            <a:r>
              <a:rPr lang="be-BY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be-BY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образования – на 5 лет</a:t>
            </a:r>
            <a:r>
              <a:rPr lang="be-BY" alt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be-BY" alt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be-BY" alt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100%</a:t>
            </a:r>
            <a:r>
              <a:rPr lang="be-BY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 на учебные пособия, рабочие тетради</a:t>
            </a:r>
          </a:p>
          <a:p>
            <a:pPr>
              <a:spcBef>
                <a:spcPct val="0"/>
              </a:spcBef>
            </a:pPr>
            <a:r>
              <a:rPr lang="be-BY" alt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дошкольного образования – 1 год </a:t>
            </a:r>
          </a:p>
        </p:txBody>
      </p:sp>
    </p:spTree>
    <p:extLst>
      <p:ext uri="{BB962C8B-B14F-4D97-AF65-F5344CB8AC3E}">
        <p14:creationId xmlns:p14="http://schemas.microsoft.com/office/powerpoint/2010/main" val="31218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43567"/>
            <a:ext cx="712879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e-BY" altLang="ru-RU" sz="4400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Заказ по учебным предметам</a:t>
            </a:r>
            <a:r>
              <a:rPr lang="be-BY" altLang="ru-RU" sz="44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:</a:t>
            </a:r>
            <a:endParaRPr lang="en-US" altLang="ru-RU" sz="4400" b="1" i="1" u="sng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ru-RU" sz="1400" b="1" i="1" u="sng" dirty="0" smtClean="0">
              <a:solidFill>
                <a:srgbClr val="000000"/>
              </a:solidFill>
              <a:latin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be-BY" altLang="ru-RU" sz="1400" b="1" i="1" u="sng" dirty="0">
              <a:solidFill>
                <a:srgbClr val="000000"/>
              </a:solidFill>
              <a:latin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be-BY" altLang="ru-RU" sz="2400" dirty="0">
                <a:solidFill>
                  <a:srgbClr val="000000"/>
                </a:solidFill>
              </a:rPr>
              <a:t> </a:t>
            </a:r>
            <a:r>
              <a:rPr lang="be-BY" altLang="ru-RU" sz="2400" b="1" dirty="0">
                <a:solidFill>
                  <a:srgbClr val="000000"/>
                </a:solidFill>
              </a:rPr>
              <a:t>”Музыка</a:t>
            </a:r>
            <a:r>
              <a:rPr lang="be-BY" altLang="ru-RU" sz="2400" b="1" dirty="0" smtClean="0">
                <a:solidFill>
                  <a:srgbClr val="000000"/>
                </a:solidFill>
              </a:rPr>
              <a:t>“,</a:t>
            </a:r>
            <a:r>
              <a:rPr lang="en-US" altLang="ru-RU" sz="2400" b="1" dirty="0" smtClean="0">
                <a:solidFill>
                  <a:srgbClr val="000000"/>
                </a:solidFill>
              </a:rPr>
              <a:t> </a:t>
            </a:r>
            <a:r>
              <a:rPr lang="be-BY" altLang="ru-RU" sz="2400" b="1" dirty="0" smtClean="0">
                <a:solidFill>
                  <a:srgbClr val="000000"/>
                </a:solidFill>
              </a:rPr>
              <a:t>”</a:t>
            </a:r>
            <a:r>
              <a:rPr lang="be-BY" altLang="ru-RU" sz="2400" b="1" dirty="0">
                <a:solidFill>
                  <a:srgbClr val="000000"/>
                </a:solidFill>
              </a:rPr>
              <a:t>Изобразительное искусство</a:t>
            </a:r>
            <a:r>
              <a:rPr lang="be-BY" altLang="ru-RU" sz="2400" b="1" dirty="0" smtClean="0">
                <a:solidFill>
                  <a:srgbClr val="000000"/>
                </a:solidFill>
              </a:rPr>
              <a:t>“, </a:t>
            </a:r>
            <a:r>
              <a:rPr lang="be-BY" altLang="ru-RU" sz="2400" b="1" dirty="0">
                <a:solidFill>
                  <a:srgbClr val="000000"/>
                </a:solidFill>
              </a:rPr>
              <a:t>”</a:t>
            </a:r>
            <a:r>
              <a:rPr lang="be-BY" altLang="ru-RU" sz="2400" b="1" dirty="0" smtClean="0">
                <a:solidFill>
                  <a:srgbClr val="000000"/>
                </a:solidFill>
              </a:rPr>
              <a:t>Трудовое обучение</a:t>
            </a:r>
            <a:r>
              <a:rPr lang="be-BY" altLang="ru-RU" sz="2400" b="1" dirty="0">
                <a:solidFill>
                  <a:srgbClr val="000000"/>
                </a:solidFill>
              </a:rPr>
              <a:t>“, </a:t>
            </a:r>
            <a:r>
              <a:rPr lang="be-BY" altLang="ru-RU" sz="2400" b="1" dirty="0" smtClean="0">
                <a:solidFill>
                  <a:srgbClr val="000000"/>
                </a:solidFill>
              </a:rPr>
              <a:t>”</a:t>
            </a:r>
            <a:r>
              <a:rPr lang="be-BY" altLang="ru-RU" sz="2400" b="1" dirty="0">
                <a:solidFill>
                  <a:srgbClr val="000000"/>
                </a:solidFill>
              </a:rPr>
              <a:t>Допризывная и медицинская подготовка“, ”Математика“, </a:t>
            </a:r>
            <a:r>
              <a:rPr lang="be-BY" altLang="ru-RU" sz="2400" b="1" dirty="0" smtClean="0">
                <a:solidFill>
                  <a:srgbClr val="000000"/>
                </a:solidFill>
              </a:rPr>
              <a:t>”</a:t>
            </a:r>
            <a:r>
              <a:rPr lang="be-BY" altLang="ru-RU" sz="2400" b="1" dirty="0">
                <a:solidFill>
                  <a:srgbClr val="000000"/>
                </a:solidFill>
              </a:rPr>
              <a:t>Физика</a:t>
            </a:r>
            <a:r>
              <a:rPr lang="be-BY" altLang="ru-RU" sz="2400" b="1" dirty="0" smtClean="0">
                <a:solidFill>
                  <a:srgbClr val="000000"/>
                </a:solidFill>
              </a:rPr>
              <a:t>“, </a:t>
            </a:r>
            <a:r>
              <a:rPr lang="be-BY" altLang="ru-RU" sz="2400" b="1" dirty="0">
                <a:solidFill>
                  <a:srgbClr val="000000"/>
                </a:solidFill>
              </a:rPr>
              <a:t>”Химия</a:t>
            </a:r>
            <a:r>
              <a:rPr lang="be-BY" altLang="ru-RU" sz="2400" b="1" dirty="0" smtClean="0">
                <a:solidFill>
                  <a:srgbClr val="000000"/>
                </a:solidFill>
              </a:rPr>
              <a:t>”</a:t>
            </a:r>
            <a:endParaRPr lang="en-US" altLang="ru-RU" sz="2400" b="1" dirty="0" smtClean="0">
              <a:solidFill>
                <a:srgbClr val="00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be-BY" altLang="ru-RU" b="1" dirty="0" smtClean="0">
              <a:solidFill>
                <a:srgbClr val="00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be-BY" altLang="ru-RU" b="1" dirty="0">
              <a:solidFill>
                <a:srgbClr val="00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e-BY" altLang="ru-RU" sz="2800" b="1" u="sng" dirty="0">
                <a:solidFill>
                  <a:srgbClr val="000000"/>
                </a:solidFill>
              </a:rPr>
              <a:t>1 экз. на 2</a:t>
            </a:r>
            <a:r>
              <a:rPr lang="be-BY" altLang="ru-RU" sz="2800" b="1" dirty="0">
                <a:solidFill>
                  <a:srgbClr val="000000"/>
                </a:solidFill>
              </a:rPr>
              <a:t> обучающихся - </a:t>
            </a:r>
            <a:r>
              <a:rPr lang="be-BY" altLang="ru-RU" sz="2800" b="1" u="sng" dirty="0">
                <a:solidFill>
                  <a:srgbClr val="000000"/>
                </a:solidFill>
              </a:rPr>
              <a:t>в </a:t>
            </a:r>
            <a:r>
              <a:rPr lang="be-BY" altLang="ru-RU" sz="2800" b="1" u="sng" dirty="0" smtClean="0">
                <a:solidFill>
                  <a:srgbClr val="000000"/>
                </a:solidFill>
              </a:rPr>
              <a:t>сельс</a:t>
            </a:r>
            <a:r>
              <a:rPr lang="ru-RU" altLang="ru-RU" sz="2800" b="1" u="sng" dirty="0" smtClean="0">
                <a:solidFill>
                  <a:srgbClr val="000000"/>
                </a:solidFill>
              </a:rPr>
              <a:t>ких учреждениях образования;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2800" b="1" dirty="0">
              <a:solidFill>
                <a:srgbClr val="00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be-BY" altLang="ru-RU" sz="2800" b="1" u="sng" dirty="0">
                <a:solidFill>
                  <a:srgbClr val="000000"/>
                </a:solidFill>
              </a:rPr>
              <a:t>25 экз.</a:t>
            </a:r>
            <a:r>
              <a:rPr lang="be-BY" altLang="ru-RU" sz="2800" b="1" dirty="0">
                <a:solidFill>
                  <a:srgbClr val="000000"/>
                </a:solidFill>
              </a:rPr>
              <a:t> на </a:t>
            </a:r>
            <a:r>
              <a:rPr lang="be-BY" altLang="ru-RU" sz="2800" b="1" dirty="0" smtClean="0">
                <a:solidFill>
                  <a:srgbClr val="000000"/>
                </a:solidFill>
              </a:rPr>
              <a:t>учреждение </a:t>
            </a:r>
            <a:r>
              <a:rPr lang="be-BY" altLang="ru-RU" sz="2800" b="1" dirty="0">
                <a:solidFill>
                  <a:srgbClr val="000000"/>
                </a:solidFill>
              </a:rPr>
              <a:t>образования </a:t>
            </a:r>
            <a:r>
              <a:rPr lang="be-BY" altLang="ru-RU" sz="2800" b="1" dirty="0" smtClean="0">
                <a:solidFill>
                  <a:srgbClr val="000000"/>
                </a:solidFill>
              </a:rPr>
              <a:t>города.</a:t>
            </a:r>
            <a:r>
              <a:rPr lang="be-BY" altLang="ru-RU" sz="2800" dirty="0" smtClean="0">
                <a:solidFill>
                  <a:srgbClr val="000000"/>
                </a:solidFill>
              </a:rPr>
              <a:t> </a:t>
            </a:r>
            <a:endParaRPr lang="be-BY" alt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76672"/>
            <a:ext cx="7344816" cy="418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u="sng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Заказ на хрестоматии: </a:t>
            </a:r>
          </a:p>
          <a:p>
            <a:endParaRPr lang="ru-RU" dirty="0" smtClean="0"/>
          </a:p>
          <a:p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300"/>
              </a:lnSpc>
            </a:pP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издание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300"/>
              </a:lnSpc>
            </a:pPr>
            <a:endParaRPr lang="ru-RU" sz="2800" b="1" dirty="0"/>
          </a:p>
          <a:p>
            <a:pPr>
              <a:lnSpc>
                <a:spcPts val="2300"/>
              </a:lnSpc>
            </a:pPr>
            <a:r>
              <a:rPr lang="ru-RU" sz="2800" b="1" i="1" u="sng" dirty="0"/>
              <a:t>3 учащихся </a:t>
            </a:r>
            <a:r>
              <a:rPr lang="ru-RU" sz="2800" b="1" dirty="0"/>
              <a:t>– при изучении произведений </a:t>
            </a:r>
            <a:r>
              <a:rPr lang="ru-RU" sz="2800" b="1" dirty="0" smtClean="0"/>
              <a:t>на уроках;</a:t>
            </a:r>
          </a:p>
          <a:p>
            <a:pPr>
              <a:lnSpc>
                <a:spcPts val="2300"/>
              </a:lnSpc>
            </a:pPr>
            <a:endParaRPr lang="ru-RU" sz="2800" b="1" dirty="0"/>
          </a:p>
          <a:p>
            <a:pPr>
              <a:lnSpc>
                <a:spcPts val="2400"/>
              </a:lnSpc>
            </a:pPr>
            <a:r>
              <a:rPr lang="ru-RU" sz="2800" b="1" i="1" u="sng" dirty="0"/>
              <a:t>5-6 учащихся </a:t>
            </a:r>
            <a:r>
              <a:rPr lang="ru-RU" sz="2800" b="1" dirty="0"/>
              <a:t>– для </a:t>
            </a:r>
            <a:r>
              <a:rPr lang="ru-RU" sz="2800" b="1" dirty="0" smtClean="0"/>
              <a:t>внеклассного чтения;</a:t>
            </a:r>
          </a:p>
          <a:p>
            <a:pPr>
              <a:lnSpc>
                <a:spcPts val="2400"/>
              </a:lnSpc>
            </a:pPr>
            <a:endParaRPr lang="ru-RU" sz="2800" b="1" dirty="0" smtClean="0"/>
          </a:p>
          <a:p>
            <a:pPr>
              <a:lnSpc>
                <a:spcPts val="2400"/>
              </a:lnSpc>
            </a:pPr>
            <a:r>
              <a:rPr lang="ru-RU" sz="2800" b="1" i="1" u="sng" dirty="0" smtClean="0"/>
              <a:t>10 </a:t>
            </a:r>
            <a:r>
              <a:rPr lang="ru-RU" sz="2800" b="1" i="1" u="sng" dirty="0"/>
              <a:t>учащихся </a:t>
            </a:r>
            <a:r>
              <a:rPr lang="ru-RU" sz="2800" b="1" dirty="0"/>
              <a:t>– при </a:t>
            </a:r>
            <a:r>
              <a:rPr lang="ru-RU" sz="2800" b="1" dirty="0" smtClean="0"/>
              <a:t>изучении на </a:t>
            </a:r>
            <a:r>
              <a:rPr lang="ru-RU" sz="2800" b="1" dirty="0"/>
              <a:t>факультативных занятиях. </a:t>
            </a:r>
          </a:p>
        </p:txBody>
      </p:sp>
    </p:spTree>
    <p:extLst>
      <p:ext uri="{BB962C8B-B14F-4D97-AF65-F5344CB8AC3E}">
        <p14:creationId xmlns:p14="http://schemas.microsoft.com/office/powerpoint/2010/main" val="7523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404664"/>
            <a:ext cx="8136904" cy="5976664"/>
          </a:xfrm>
        </p:spPr>
        <p:txBody>
          <a:bodyPr>
            <a:noAutofit/>
          </a:bodyPr>
          <a:lstStyle/>
          <a:p>
            <a:pPr algn="ctr">
              <a:lnSpc>
                <a:spcPts val="4000"/>
              </a:lnSpc>
              <a:spcBef>
                <a:spcPct val="0"/>
              </a:spcBef>
              <a:buNone/>
            </a:pPr>
            <a:r>
              <a:rPr lang="be-BY" altLang="ru-RU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Заказ </a:t>
            </a:r>
          </a:p>
          <a:p>
            <a:pPr algn="ctr">
              <a:lnSpc>
                <a:spcPts val="4000"/>
              </a:lnSpc>
              <a:spcBef>
                <a:spcPct val="0"/>
              </a:spcBef>
              <a:buNone/>
            </a:pPr>
            <a:r>
              <a:rPr lang="be-BY" altLang="ru-RU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(адресованный педагогическим работникам) :</a:t>
            </a:r>
          </a:p>
          <a:p>
            <a:pPr>
              <a:spcBef>
                <a:spcPct val="0"/>
              </a:spcBef>
            </a:pPr>
            <a:r>
              <a:rPr lang="be-BY" altLang="ru-RU" sz="2800" b="1" dirty="0" smtClean="0"/>
              <a:t>учебники </a:t>
            </a:r>
          </a:p>
          <a:p>
            <a:pPr marL="0" indent="0">
              <a:spcBef>
                <a:spcPct val="0"/>
              </a:spcBef>
              <a:buNone/>
            </a:pPr>
            <a:r>
              <a:rPr lang="be-BY" altLang="ru-RU" sz="2800" b="1" dirty="0" smtClean="0"/>
              <a:t> 	</a:t>
            </a:r>
            <a:r>
              <a:rPr lang="be-BY" alt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be-BY" alt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экз. </a:t>
            </a:r>
            <a:r>
              <a:rPr lang="be-BY" altLang="ru-RU" sz="2800" b="1" i="1" dirty="0"/>
              <a:t>на педагогического </a:t>
            </a:r>
            <a:r>
              <a:rPr lang="be-BY" altLang="ru-RU" sz="2800" b="1" i="1" dirty="0" smtClean="0"/>
              <a:t>работника</a:t>
            </a:r>
            <a:r>
              <a:rPr lang="be-BY" altLang="ru-RU" sz="2800" b="1" dirty="0" smtClean="0"/>
              <a:t>;</a:t>
            </a:r>
          </a:p>
          <a:p>
            <a:pPr>
              <a:spcBef>
                <a:spcPct val="0"/>
              </a:spcBef>
            </a:pPr>
            <a:r>
              <a:rPr lang="be-BY" altLang="ru-RU" sz="2800" b="1" dirty="0" smtClean="0"/>
              <a:t>рабочие </a:t>
            </a:r>
            <a:r>
              <a:rPr lang="be-BY" altLang="ru-RU" sz="2800" b="1" dirty="0"/>
              <a:t>тетради</a:t>
            </a:r>
          </a:p>
          <a:p>
            <a:pPr marL="0" indent="0">
              <a:spcBef>
                <a:spcPct val="0"/>
              </a:spcBef>
              <a:buNone/>
            </a:pPr>
            <a:r>
              <a:rPr lang="be-BY" altLang="ru-RU" sz="2800" b="1" i="1" dirty="0" smtClean="0"/>
              <a:t>	</a:t>
            </a:r>
            <a:r>
              <a:rPr lang="be-BY" alt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be-BY" alt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экз. </a:t>
            </a:r>
            <a:r>
              <a:rPr lang="be-BY" altLang="ru-RU" sz="2800" b="1" i="1" dirty="0"/>
              <a:t>на педагогического работника</a:t>
            </a:r>
            <a:r>
              <a:rPr lang="be-BY" altLang="ru-RU" sz="2800" b="1" dirty="0"/>
              <a:t>;</a:t>
            </a:r>
          </a:p>
          <a:p>
            <a:pPr>
              <a:spcBef>
                <a:spcPct val="0"/>
              </a:spcBef>
            </a:pPr>
            <a:r>
              <a:rPr lang="be-BY" altLang="ru-RU" sz="2800" b="1" dirty="0" smtClean="0"/>
              <a:t>пособия</a:t>
            </a:r>
            <a:r>
              <a:rPr lang="be-BY" altLang="ru-RU" sz="2800" b="1" dirty="0"/>
              <a:t>; </a:t>
            </a:r>
          </a:p>
          <a:p>
            <a:pPr>
              <a:spcBef>
                <a:spcPct val="0"/>
              </a:spcBef>
            </a:pPr>
            <a:r>
              <a:rPr lang="be-BY" altLang="ru-RU" sz="2800" b="1" dirty="0" smtClean="0"/>
              <a:t>учебно-методические </a:t>
            </a:r>
            <a:r>
              <a:rPr lang="be-BY" altLang="ru-RU" sz="2800" b="1" dirty="0"/>
              <a:t>пособия;   </a:t>
            </a:r>
            <a:endParaRPr lang="be-BY" altLang="ru-RU" sz="2800" b="1" dirty="0" smtClean="0"/>
          </a:p>
          <a:p>
            <a:pPr>
              <a:spcBef>
                <a:spcPct val="0"/>
              </a:spcBef>
            </a:pPr>
            <a:r>
              <a:rPr lang="be-BY" altLang="ru-RU" sz="2800" b="1" dirty="0" smtClean="0"/>
              <a:t>учебные </a:t>
            </a:r>
            <a:r>
              <a:rPr lang="be-BY" altLang="ru-RU" sz="2800" b="1" dirty="0"/>
              <a:t>наглядные пособия; </a:t>
            </a:r>
          </a:p>
          <a:p>
            <a:pPr>
              <a:spcBef>
                <a:spcPct val="0"/>
              </a:spcBef>
            </a:pPr>
            <a:r>
              <a:rPr lang="be-BY" altLang="ru-RU" sz="2800" b="1" dirty="0" smtClean="0"/>
              <a:t>иные </a:t>
            </a:r>
            <a:r>
              <a:rPr lang="be-BY" altLang="ru-RU" sz="2800" b="1" dirty="0"/>
              <a:t>виды учебных изданий</a:t>
            </a:r>
          </a:p>
          <a:p>
            <a:pPr marL="0" indent="0">
              <a:spcBef>
                <a:spcPct val="0"/>
              </a:spcBef>
              <a:buNone/>
            </a:pPr>
            <a:r>
              <a:rPr lang="be-BY" altLang="ru-RU" sz="2800" b="1" dirty="0" smtClean="0"/>
              <a:t>	</a:t>
            </a:r>
            <a:r>
              <a:rPr lang="be-BY" alt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be-BY" alt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экз. </a:t>
            </a:r>
            <a:r>
              <a:rPr lang="be-BY" altLang="ru-RU" sz="2800" b="1" i="1" dirty="0"/>
              <a:t>на каждое УО</a:t>
            </a:r>
            <a:r>
              <a:rPr lang="ru-RU" altLang="ru-RU" sz="28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681</Words>
  <Application>Microsoft Office PowerPoint</Application>
  <PresentationFormat>Экран (4:3)</PresentationFormat>
  <Paragraphs>148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 порядке    подготовки   и   выпуска учебных изданий  и их использования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БиблиоГраф  электронный каталог</dc:title>
  <dc:creator>Biblioteka</dc:creator>
  <cp:lastModifiedBy>SamLab.ws</cp:lastModifiedBy>
  <cp:revision>29</cp:revision>
  <dcterms:created xsi:type="dcterms:W3CDTF">2014-02-19T07:02:49Z</dcterms:created>
  <dcterms:modified xsi:type="dcterms:W3CDTF">2015-12-11T11:20:01Z</dcterms:modified>
</cp:coreProperties>
</file>