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4" r:id="rId3"/>
    <p:sldId id="265" r:id="rId4"/>
    <p:sldId id="275" r:id="rId5"/>
    <p:sldId id="274" r:id="rId6"/>
    <p:sldId id="277" r:id="rId7"/>
    <p:sldId id="288" r:id="rId8"/>
    <p:sldId id="289" r:id="rId9"/>
    <p:sldId id="262" r:id="rId10"/>
    <p:sldId id="27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93" autoAdjust="0"/>
  </p:normalViewPr>
  <p:slideViewPr>
    <p:cSldViewPr>
      <p:cViewPr varScale="1">
        <p:scale>
          <a:sx n="59" d="100"/>
          <a:sy n="59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8692F2B-C9D2-444C-8E6A-5B7F7DAC6C12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8E3005-60FB-4783-8A45-DECA9E6A4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410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BAC4C-3582-4A12-AE90-E65083C1D827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47710D1-2B18-4801-9A75-5DDD47933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00834-286E-493D-B9A7-2CABBB9A9B48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B45E4-BC2B-42B8-AC69-6C4BF1307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A3F6F-EBDB-41EF-86D1-DFA0A54C8778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42DEB-04A2-4666-91F7-27656295F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D722A-10F1-43AC-8535-DD9FBD3E4510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3695A-8F94-428E-888F-0B67BB251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48FA9-974D-4E14-B47E-A745EE338EF4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FEB25-CD22-4E0E-8C23-3148E364C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4D5F5-A3B3-4F7D-B903-3BE7B35903F5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3C44-D3D5-490F-88AE-B0AC8FD4E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2BAEE-37F3-4871-8F3B-99837264131F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565E1-3661-4865-91EC-7A0B13015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C42A0-0ED5-4FB3-B529-15D291A8F99A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C5B1E-847E-40AE-943E-3E0A8F99A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1D26D-BC5C-428F-A7B0-854DC75D9B84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32B3C-80AC-4340-AE0B-B86375F1B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45BE8-88C4-46F5-BC60-E69ECF6E2A1D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8D34E-29E8-4143-94B6-9E6C80D40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3AAF2-EEE2-4AEC-8071-6ABAA4C4F1B6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B6681-263D-42C8-975A-6A65F4C86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4D2DC4B-5172-4038-8B3C-7433A1C76479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576933D5-862F-4EB6-9914-F7E4CEB16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86" r:id="rId8"/>
    <p:sldLayoutId id="2147483687" r:id="rId9"/>
    <p:sldLayoutId id="2147483678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B3B5BF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D2DA7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D2DA7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sokolovka-osnov.ucoz.ru/index/shkolnaja_mediateka/0-20" TargetMode="External"/><Relationship Id="rId3" Type="http://schemas.openxmlformats.org/officeDocument/2006/relationships/hyperlink" Target="http://ur-school.ucoz.ru/index/mediateka/0-19" TargetMode="External"/><Relationship Id="rId7" Type="http://schemas.openxmlformats.org/officeDocument/2006/relationships/hyperlink" Target="http://devscool.ucoz.ru/index/biblioteka/0-4" TargetMode="External"/><Relationship Id="rId12" Type="http://schemas.openxmlformats.org/officeDocument/2006/relationships/hyperlink" Target="http://schkolasadmost.ucoz.ru/index/biblioteka/0-6" TargetMode="External"/><Relationship Id="rId2" Type="http://schemas.openxmlformats.org/officeDocument/2006/relationships/hyperlink" Target="http://school-sigaevo.ucoz.com/index/mediateka/0-4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ulesovo.ucoz.ru/index/shkolnaja_mediateka/0-19" TargetMode="External"/><Relationship Id="rId11" Type="http://schemas.openxmlformats.org/officeDocument/2006/relationships/hyperlink" Target="http://vasileksev.ucoz.ru/index/biblioteka/0-6" TargetMode="External"/><Relationship Id="rId5" Type="http://schemas.openxmlformats.org/officeDocument/2006/relationships/hyperlink" Target="http://moujurino.ucoz.ru/index/mediateka/0-6" TargetMode="External"/><Relationship Id="rId10" Type="http://schemas.openxmlformats.org/officeDocument/2006/relationships/hyperlink" Target="http://7cnew.ucoz.ru/index/biblioteka/0-56" TargetMode="External"/><Relationship Id="rId4" Type="http://schemas.openxmlformats.org/officeDocument/2006/relationships/hyperlink" Target="http://mostschsar.ucoz.ru/index/biblioteka/0-40" TargetMode="External"/><Relationship Id="rId9" Type="http://schemas.openxmlformats.org/officeDocument/2006/relationships/hyperlink" Target="http://oleniebolooh.ucoz.ru/index/biblioteka/0-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789040"/>
            <a:ext cx="6400800" cy="1011560"/>
          </a:xfrm>
          <a:solidFill>
            <a:schemeClr val="accent2"/>
          </a:solidFill>
        </p:spPr>
        <p:txBody>
          <a:bodyPr/>
          <a:lstStyle/>
          <a:p>
            <a:endParaRPr lang="ru-RU" sz="2800" dirty="0" smtClean="0"/>
          </a:p>
        </p:txBody>
      </p:sp>
      <p:sp>
        <p:nvSpPr>
          <p:cNvPr id="14338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</p:txBody>
      </p:sp>
      <p:sp>
        <p:nvSpPr>
          <p:cNvPr id="14339" name="Заголовок 1"/>
          <p:cNvSpPr>
            <a:spLocks noGrp="1"/>
          </p:cNvSpPr>
          <p:nvPr>
            <p:ph type="ctrTitle"/>
          </p:nvPr>
        </p:nvSpPr>
        <p:spPr>
          <a:xfrm>
            <a:off x="457200" y="1484784"/>
            <a:ext cx="8229600" cy="1491779"/>
          </a:xfrm>
        </p:spPr>
        <p:txBody>
          <a:bodyPr/>
          <a:lstStyle/>
          <a:p>
            <a:r>
              <a:rPr lang="ru-RU" sz="3600" dirty="0">
                <a:latin typeface="Times New Roman"/>
                <a:ea typeface="Calibri"/>
              </a:rPr>
              <a:t>Нормативное </a:t>
            </a:r>
            <a:r>
              <a:rPr lang="ru-RU" sz="3600" dirty="0" smtClean="0">
                <a:latin typeface="Times New Roman"/>
                <a:ea typeface="Calibri"/>
              </a:rPr>
              <a:t>правовое </a:t>
            </a:r>
            <a:r>
              <a:rPr lang="ru-RU" sz="3600" dirty="0">
                <a:latin typeface="Times New Roman"/>
                <a:ea typeface="Calibri"/>
              </a:rPr>
              <a:t>обеспечение деятельности библиотек учреждений общего среднего образования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914400" y="2420888"/>
            <a:ext cx="7772400" cy="165105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Успехов в работе, уважаемые коллеги!</a:t>
            </a:r>
          </a:p>
        </p:txBody>
      </p:sp>
      <p:pic>
        <p:nvPicPr>
          <p:cNvPr id="30722" name="Содержимое 3" descr="tumblr_ku9twiQbZv1qa9kyro1_400_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98888" y="4195763"/>
            <a:ext cx="2019300" cy="2019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Основные нормативные документы по работе школьной библиотеки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94673222"/>
              </p:ext>
            </p:extLst>
          </p:nvPr>
        </p:nvGraphicFramePr>
        <p:xfrm>
          <a:off x="214282" y="2420888"/>
          <a:ext cx="8643998" cy="400850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73342"/>
                <a:gridCol w="7670656"/>
              </a:tblGrid>
              <a:tr h="40085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latin typeface="+mn-lt"/>
                        </a:rPr>
                        <a:t>Законы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30" marR="6830" marT="6830" marB="0" vert="vert27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just" fontAlgn="b">
                        <a:buFont typeface="Arial" pitchFamily="34" charset="0"/>
                        <a:buChar char="•"/>
                      </a:pPr>
                      <a:r>
                        <a:rPr lang="ru-RU" sz="3200" u="none" strike="noStrike" dirty="0" smtClean="0">
                          <a:latin typeface="+mn-lt"/>
                        </a:rPr>
                        <a:t>Законом Республики Беларусь от 22 марта 1995 г. «Аб </a:t>
                      </a:r>
                      <a:r>
                        <a:rPr lang="ru-RU" sz="3200" u="none" strike="noStrike" dirty="0" err="1" smtClean="0">
                          <a:latin typeface="+mn-lt"/>
                        </a:rPr>
                        <a:t>бібліятэчнай</a:t>
                      </a:r>
                      <a:r>
                        <a:rPr lang="ru-RU" sz="3200" u="none" strike="noStrike" dirty="0" smtClean="0">
                          <a:latin typeface="+mn-lt"/>
                        </a:rPr>
                        <a:t> справе ў </a:t>
                      </a:r>
                      <a:r>
                        <a:rPr lang="ru-RU" sz="3200" u="none" strike="noStrike" dirty="0" err="1" smtClean="0">
                          <a:latin typeface="+mn-lt"/>
                        </a:rPr>
                        <a:t>Рэспубліцы</a:t>
                      </a:r>
                      <a:r>
                        <a:rPr lang="ru-RU" sz="3200" u="none" strike="noStrike" dirty="0" smtClean="0">
                          <a:latin typeface="+mn-lt"/>
                        </a:rPr>
                        <a:t> Беларусь» (в редакции Закона Республики Беларусь от 1 июля 2014 г. № 173)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30" marR="6830" marT="68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30026"/>
          </a:xfrm>
        </p:spPr>
        <p:txBody>
          <a:bodyPr/>
          <a:lstStyle/>
          <a:p>
            <a:endParaRPr lang="ru-RU" sz="3600" dirty="0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69053699"/>
              </p:ext>
            </p:extLst>
          </p:nvPr>
        </p:nvGraphicFramePr>
        <p:xfrm>
          <a:off x="251520" y="404664"/>
          <a:ext cx="8643998" cy="634667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92088"/>
                <a:gridCol w="7851910"/>
              </a:tblGrid>
              <a:tr h="59766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u="none" strike="noStrike" dirty="0" smtClean="0">
                          <a:latin typeface="+mn-lt"/>
                        </a:rPr>
                        <a:t>Постановления, приказы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30" marR="6830" marT="6830" marB="0" vert="vert27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just" fontAlgn="t">
                        <a:buFont typeface="Arial" pitchFamily="34" charset="0"/>
                        <a:buChar char="•"/>
                      </a:pPr>
                      <a:r>
                        <a:rPr lang="ru-RU" sz="3200" u="none" strike="noStrike" dirty="0" smtClean="0">
                          <a:latin typeface="+mn-lt"/>
                        </a:rPr>
                        <a:t>Постановление Министерства образования Республики Беларусь от 06.01.2012 года № 3 «Об утверждении Инструкции о порядке подготовки и выпуска учебных изданий и их использования», </a:t>
                      </a:r>
                    </a:p>
                    <a:p>
                      <a:pPr marL="88900" indent="0" algn="just" fontAlgn="t">
                        <a:buFont typeface="Arial" pitchFamily="34" charset="0"/>
                        <a:buChar char="•"/>
                      </a:pPr>
                      <a:r>
                        <a:rPr lang="ru-RU" sz="3200" u="none" strike="noStrike" dirty="0" smtClean="0">
                          <a:latin typeface="+mn-lt"/>
                        </a:rPr>
                        <a:t>Приказ Министерства культуры Республики Беларусь от 28.08.1998 года № 300 «Аб </a:t>
                      </a:r>
                      <a:r>
                        <a:rPr lang="ru-RU" sz="3200" u="none" strike="noStrike" dirty="0" err="1" smtClean="0">
                          <a:latin typeface="+mn-lt"/>
                        </a:rPr>
                        <a:t>зацвярджэнні</a:t>
                      </a:r>
                      <a:r>
                        <a:rPr lang="ru-RU" sz="3200" u="none" strike="noStrike" dirty="0" smtClean="0">
                          <a:latin typeface="+mn-lt"/>
                        </a:rPr>
                        <a:t> </a:t>
                      </a:r>
                      <a:r>
                        <a:rPr lang="ru-RU" sz="3200" u="none" strike="noStrike" dirty="0" err="1" smtClean="0">
                          <a:latin typeface="+mn-lt"/>
                        </a:rPr>
                        <a:t>Iнструкцыі</a:t>
                      </a:r>
                      <a:r>
                        <a:rPr lang="ru-RU" sz="3200" u="none" strike="noStrike" dirty="0" smtClean="0">
                          <a:latin typeface="+mn-lt"/>
                        </a:rPr>
                        <a:t> па </a:t>
                      </a:r>
                      <a:r>
                        <a:rPr lang="ru-RU" sz="3200" u="none" strike="noStrike" dirty="0" err="1" smtClean="0">
                          <a:latin typeface="+mn-lt"/>
                        </a:rPr>
                        <a:t>ўлiку</a:t>
                      </a:r>
                      <a:r>
                        <a:rPr lang="ru-RU" sz="3200" u="none" strike="noStrike" dirty="0" smtClean="0">
                          <a:latin typeface="+mn-lt"/>
                        </a:rPr>
                        <a:t> i </a:t>
                      </a:r>
                      <a:r>
                        <a:rPr lang="ru-RU" sz="3200" u="none" strike="noStrike" dirty="0" err="1" smtClean="0">
                          <a:latin typeface="+mn-lt"/>
                        </a:rPr>
                        <a:t>захаванасцi</a:t>
                      </a:r>
                      <a:r>
                        <a:rPr lang="ru-RU" sz="3200" u="none" strike="noStrike" dirty="0" smtClean="0">
                          <a:latin typeface="+mn-lt"/>
                        </a:rPr>
                        <a:t> </a:t>
                      </a:r>
                      <a:r>
                        <a:rPr lang="ru-RU" sz="3200" u="none" strike="noStrike" dirty="0" err="1" smtClean="0">
                          <a:latin typeface="+mn-lt"/>
                        </a:rPr>
                        <a:t>бiблiятэчных</a:t>
                      </a:r>
                      <a:r>
                        <a:rPr lang="ru-RU" sz="3200" u="none" strike="noStrike" dirty="0" smtClean="0">
                          <a:latin typeface="+mn-lt"/>
                        </a:rPr>
                        <a:t> </a:t>
                      </a:r>
                      <a:r>
                        <a:rPr lang="ru-RU" sz="3200" u="none" strike="noStrike" dirty="0" err="1" smtClean="0">
                          <a:latin typeface="+mn-lt"/>
                        </a:rPr>
                        <a:t>фондаў</a:t>
                      </a:r>
                      <a:r>
                        <a:rPr lang="ru-RU" sz="3200" u="none" strike="noStrike" dirty="0" smtClean="0">
                          <a:latin typeface="+mn-lt"/>
                        </a:rPr>
                        <a:t> у </a:t>
                      </a:r>
                      <a:r>
                        <a:rPr lang="ru-RU" sz="3200" u="none" strike="noStrike" dirty="0" err="1" smtClean="0">
                          <a:latin typeface="+mn-lt"/>
                        </a:rPr>
                        <a:t>Рэспублiцы</a:t>
                      </a:r>
                      <a:r>
                        <a:rPr lang="ru-RU" sz="3200" u="none" strike="noStrike" dirty="0" smtClean="0">
                          <a:latin typeface="+mn-lt"/>
                        </a:rPr>
                        <a:t> Беларусь» (в редакции постановления  Министерства культуры  Республики Беларусь 02.10.2001 № 14)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30" marR="6830" marT="68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30026"/>
          </a:xfrm>
        </p:spPr>
        <p:txBody>
          <a:bodyPr/>
          <a:lstStyle/>
          <a:p>
            <a:endParaRPr lang="ru-RU" sz="3600" dirty="0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54267494"/>
              </p:ext>
            </p:extLst>
          </p:nvPr>
        </p:nvGraphicFramePr>
        <p:xfrm>
          <a:off x="251520" y="764704"/>
          <a:ext cx="8643998" cy="532859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92088"/>
                <a:gridCol w="7851910"/>
              </a:tblGrid>
              <a:tr h="53285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u="none" strike="noStrike" dirty="0" smtClean="0">
                          <a:latin typeface="+mn-lt"/>
                        </a:rPr>
                        <a:t>Постановления, приказы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30" marR="6830" marT="6830" marB="0" vert="vert27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just" fontAlgn="t">
                        <a:buFont typeface="Arial" pitchFamily="34" charset="0"/>
                        <a:buChar char="•"/>
                      </a:pPr>
                      <a:r>
                        <a:rPr lang="ru-RU" sz="3200" u="none" strike="noStrike" dirty="0" smtClean="0">
                          <a:latin typeface="+mn-lt"/>
                        </a:rPr>
                        <a:t>Положение о библиотеке </a:t>
                      </a:r>
                      <a:r>
                        <a:rPr lang="ru-RU" sz="3200" u="none" strike="noStrike" dirty="0" err="1" smtClean="0">
                          <a:latin typeface="+mn-lt"/>
                        </a:rPr>
                        <a:t>общеобразо-вательной</a:t>
                      </a:r>
                      <a:r>
                        <a:rPr lang="ru-RU" sz="3200" u="none" strike="noStrike" dirty="0" smtClean="0">
                          <a:latin typeface="+mn-lt"/>
                        </a:rPr>
                        <a:t> школы Республики Беларусь (Приказ Министерства образования Республики Беларусь от 27.12.1999 г. №768),</a:t>
                      </a:r>
                    </a:p>
                    <a:p>
                      <a:pPr marL="88900" indent="0" algn="just" fontAlgn="t">
                        <a:buFont typeface="Arial" pitchFamily="34" charset="0"/>
                        <a:buChar char="•"/>
                      </a:pPr>
                      <a:r>
                        <a:rPr lang="ru-RU" sz="3200" u="none" strike="noStrike" dirty="0" smtClean="0">
                          <a:latin typeface="+mn-lt"/>
                        </a:rPr>
                        <a:t>Типовые правила пользования школьной библиотекой в Республике Беларусь (Приказ Министерства образования Республики Беларусь от 27.12.1999 г. №768)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30" marR="6830" marT="68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64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30026"/>
          </a:xfrm>
        </p:spPr>
        <p:txBody>
          <a:bodyPr/>
          <a:lstStyle/>
          <a:p>
            <a:endParaRPr lang="ru-RU" sz="3600" dirty="0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86065078"/>
              </p:ext>
            </p:extLst>
          </p:nvPr>
        </p:nvGraphicFramePr>
        <p:xfrm>
          <a:off x="251520" y="274638"/>
          <a:ext cx="8643998" cy="640763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92088"/>
                <a:gridCol w="7851910"/>
              </a:tblGrid>
              <a:tr h="61786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u="none" strike="noStrike" dirty="0" smtClean="0">
                          <a:latin typeface="+mn-lt"/>
                        </a:rPr>
                        <a:t>Инструкции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30" marR="6830" marT="6830" marB="0" vert="vert27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just" fontAlgn="t">
                        <a:buFont typeface="Arial" pitchFamily="34" charset="0"/>
                        <a:buChar char="•"/>
                      </a:pPr>
                      <a:r>
                        <a:rPr lang="ru-RU" sz="3000" u="none" strike="noStrike" dirty="0" smtClean="0">
                          <a:latin typeface="+mn-lt"/>
                        </a:rPr>
                        <a:t>Инструктивно-методическое письмо Министерства образования Республики Беларусь «Об организации работы библиотек учреждений общего среднего и специального образования в 2015/2016</a:t>
                      </a:r>
                      <a:r>
                        <a:rPr lang="ru-RU" sz="3000" u="none" strike="noStrike" baseline="0" dirty="0" smtClean="0">
                          <a:latin typeface="+mn-lt"/>
                        </a:rPr>
                        <a:t> учебном году</a:t>
                      </a:r>
                      <a:r>
                        <a:rPr lang="ru-RU" sz="3000" u="none" strike="noStrike" dirty="0" smtClean="0">
                          <a:latin typeface="+mn-lt"/>
                        </a:rPr>
                        <a:t>»</a:t>
                      </a:r>
                    </a:p>
                    <a:p>
                      <a:pPr marL="88900" indent="0" algn="just" fontAlgn="t">
                        <a:buFont typeface="Arial" pitchFamily="34" charset="0"/>
                        <a:buChar char="•"/>
                      </a:pPr>
                      <a:r>
                        <a:rPr lang="ru-RU" sz="3000" u="none" strike="noStrike" dirty="0" smtClean="0">
                          <a:latin typeface="+mn-lt"/>
                        </a:rPr>
                        <a:t>Инструктивно-методическое письмо Министерства образования Республики Беларусь по использованию информационно-коммуникационных технологий и электронных средств обучения в образовательном процессе, </a:t>
                      </a:r>
                    </a:p>
                    <a:p>
                      <a:pPr marL="88900" indent="0" algn="just" fontAlgn="t">
                        <a:buFont typeface="Arial" pitchFamily="34" charset="0"/>
                        <a:buChar char="•"/>
                      </a:pPr>
                      <a:r>
                        <a:rPr lang="ru-RU" sz="3000" u="none" strike="noStrike" dirty="0" smtClean="0">
                          <a:latin typeface="+mn-lt"/>
                        </a:rPr>
                        <a:t>должностные инструкции заведующего библиотекой и библиотекаря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30" marR="6830" marT="68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64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30026"/>
          </a:xfrm>
        </p:spPr>
        <p:txBody>
          <a:bodyPr/>
          <a:lstStyle/>
          <a:p>
            <a:endParaRPr lang="ru-RU" sz="3600" dirty="0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21301705"/>
              </p:ext>
            </p:extLst>
          </p:nvPr>
        </p:nvGraphicFramePr>
        <p:xfrm>
          <a:off x="251520" y="692696"/>
          <a:ext cx="8643998" cy="309634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92088"/>
                <a:gridCol w="7851910"/>
              </a:tblGrid>
              <a:tr h="3096344">
                <a:tc>
                  <a:txBody>
                    <a:bodyPr/>
                    <a:lstStyle/>
                    <a:p>
                      <a:pPr algn="ctr" fontAlgn="t"/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30" marR="6830" marT="6830" marB="0" vert="vert27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just" fontAlgn="t">
                        <a:buFont typeface="Arial" pitchFamily="34" charset="0"/>
                        <a:buChar char="•"/>
                      </a:pPr>
                      <a:r>
                        <a:rPr kumimoji="0" lang="ru-RU" sz="3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Пералік</a:t>
                      </a:r>
                      <a:r>
                        <a:rPr kumimoji="0" lang="ru-RU" sz="3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падручнікаў</a:t>
                      </a:r>
                      <a:r>
                        <a:rPr kumimoji="0" lang="ru-RU" sz="3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kumimoji="0" lang="ru-RU" sz="3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вучэбных</a:t>
                      </a:r>
                      <a:r>
                        <a:rPr kumimoji="0" lang="ru-RU" sz="3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дапаможнікаў</a:t>
                      </a:r>
                      <a:r>
                        <a:rPr kumimoji="0" lang="ru-RU" sz="3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3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якія</a:t>
                      </a:r>
                      <a:r>
                        <a:rPr kumimoji="0" lang="ru-RU" sz="3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прыгодныя</a:t>
                      </a:r>
                      <a:r>
                        <a:rPr kumimoji="0" lang="ru-RU" sz="3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</a:t>
                      </a:r>
                      <a:r>
                        <a:rPr kumimoji="0" lang="ru-RU" sz="3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выкарыстання</a:t>
                      </a:r>
                      <a:r>
                        <a:rPr kumimoji="0" lang="ru-RU" sz="3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ў фондах </a:t>
                      </a:r>
                      <a:r>
                        <a:rPr kumimoji="0" lang="ru-RU" sz="3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бібліятэк</a:t>
                      </a:r>
                      <a:r>
                        <a:rPr kumimoji="0" lang="ru-RU" sz="3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устаноў</a:t>
                      </a:r>
                      <a:r>
                        <a:rPr kumimoji="0" lang="ru-RU" sz="3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агульнай</a:t>
                      </a:r>
                      <a:r>
                        <a:rPr kumimoji="0" lang="ru-RU" sz="3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сярэдняй</a:t>
                      </a:r>
                      <a:r>
                        <a:rPr kumimoji="0" lang="ru-RU" sz="3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адукацыі</a:t>
                      </a:r>
                      <a:r>
                        <a:rPr kumimoji="0" lang="ru-RU" sz="3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ў 2015/2016 </a:t>
                      </a:r>
                      <a:r>
                        <a:rPr kumimoji="0" lang="ru-RU" sz="3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навучальным</a:t>
                      </a:r>
                      <a:r>
                        <a:rPr kumimoji="0" lang="ru-RU" sz="3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годзе</a:t>
                      </a:r>
                      <a:r>
                        <a:rPr kumimoji="0" lang="ru-RU" sz="3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30" marR="6830" marT="68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617028"/>
              </p:ext>
            </p:extLst>
          </p:nvPr>
        </p:nvGraphicFramePr>
        <p:xfrm>
          <a:off x="251520" y="4149080"/>
          <a:ext cx="8643998" cy="244827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92088"/>
                <a:gridCol w="7851910"/>
              </a:tblGrid>
              <a:tr h="244827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u="none" strike="noStrike" dirty="0" smtClean="0">
                          <a:latin typeface="+mn-lt"/>
                        </a:rPr>
                        <a:t>Программа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30" marR="6830" marT="6830" marB="0" vert="vert27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just" fontAlgn="t">
                        <a:buFont typeface="Arial" pitchFamily="34" charset="0"/>
                        <a:buChar char="•"/>
                      </a:pPr>
                      <a:r>
                        <a:rPr lang="ru-RU" sz="3000" u="none" strike="noStrike" dirty="0" smtClean="0">
                          <a:latin typeface="+mn-lt"/>
                        </a:rPr>
                        <a:t>Программа «Основы информационной культуры I-IX классы» (</a:t>
                      </a:r>
                      <a:r>
                        <a:rPr lang="ru-RU" sz="3000" u="none" strike="noStrike" dirty="0" err="1" smtClean="0">
                          <a:latin typeface="+mn-lt"/>
                        </a:rPr>
                        <a:t>Зборнік</a:t>
                      </a:r>
                      <a:r>
                        <a:rPr lang="ru-RU" sz="3000" u="none" strike="noStrike" dirty="0" smtClean="0">
                          <a:latin typeface="+mn-lt"/>
                        </a:rPr>
                        <a:t> </a:t>
                      </a:r>
                      <a:r>
                        <a:rPr lang="ru-RU" sz="3000" u="none" strike="noStrike" dirty="0" err="1" smtClean="0">
                          <a:latin typeface="+mn-lt"/>
                        </a:rPr>
                        <a:t>нарматыўных</a:t>
                      </a:r>
                      <a:r>
                        <a:rPr lang="ru-RU" sz="3000" u="none" strike="noStrike" dirty="0" smtClean="0">
                          <a:latin typeface="+mn-lt"/>
                        </a:rPr>
                        <a:t> </a:t>
                      </a:r>
                      <a:r>
                        <a:rPr lang="ru-RU" sz="3000" u="none" strike="noStrike" dirty="0" err="1" smtClean="0">
                          <a:latin typeface="+mn-lt"/>
                        </a:rPr>
                        <a:t>дакументаў</a:t>
                      </a:r>
                      <a:r>
                        <a:rPr lang="ru-RU" sz="3000" u="none" strike="noStrike" dirty="0" smtClean="0">
                          <a:latin typeface="+mn-lt"/>
                        </a:rPr>
                        <a:t> </a:t>
                      </a:r>
                      <a:r>
                        <a:rPr lang="ru-RU" sz="3000" u="none" strike="noStrike" dirty="0" err="1" smtClean="0">
                          <a:latin typeface="+mn-lt"/>
                        </a:rPr>
                        <a:t>Міністэрства</a:t>
                      </a:r>
                      <a:r>
                        <a:rPr lang="ru-RU" sz="3000" u="none" strike="noStrike" dirty="0" smtClean="0">
                          <a:latin typeface="+mn-lt"/>
                        </a:rPr>
                        <a:t> </a:t>
                      </a:r>
                      <a:r>
                        <a:rPr lang="ru-RU" sz="3000" u="none" strike="noStrike" dirty="0" err="1" smtClean="0">
                          <a:latin typeface="+mn-lt"/>
                        </a:rPr>
                        <a:t>адукацыі</a:t>
                      </a:r>
                      <a:r>
                        <a:rPr lang="ru-RU" sz="3000" u="none" strike="noStrike" dirty="0" smtClean="0">
                          <a:latin typeface="+mn-lt"/>
                        </a:rPr>
                        <a:t> </a:t>
                      </a:r>
                      <a:r>
                        <a:rPr lang="ru-RU" sz="3000" u="none" strike="noStrike" dirty="0" err="1" smtClean="0">
                          <a:latin typeface="+mn-lt"/>
                        </a:rPr>
                        <a:t>Рэспубліцы</a:t>
                      </a:r>
                      <a:r>
                        <a:rPr lang="ru-RU" sz="3000" u="none" strike="noStrike" dirty="0" smtClean="0">
                          <a:latin typeface="+mn-lt"/>
                        </a:rPr>
                        <a:t> Беларусь, 2008 год, №13, с.66-80)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30" marR="6830" marT="68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2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4">
              <a:lumMod val="75000"/>
            </a:schemeClr>
          </a:solidFill>
        </p:spPr>
        <p:txBody>
          <a:bodyPr anchor="t"/>
          <a:lstStyle/>
          <a:p>
            <a:pPr algn="ctr"/>
            <a:r>
              <a:rPr lang="ru-RU" b="1" dirty="0">
                <a:solidFill>
                  <a:srgbClr val="2D2DB9">
                    <a:lumMod val="75000"/>
                  </a:srgbClr>
                </a:solidFill>
                <a:latin typeface="Arial,Bold"/>
              </a:rPr>
              <a:t>Основные задачи:</a:t>
            </a:r>
            <a:endParaRPr lang="ru-RU" dirty="0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57658887"/>
              </p:ext>
            </p:extLst>
          </p:nvPr>
        </p:nvGraphicFramePr>
        <p:xfrm>
          <a:off x="214282" y="1340768"/>
          <a:ext cx="8643998" cy="538959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57318"/>
                <a:gridCol w="7886680"/>
              </a:tblGrid>
              <a:tr h="5256584">
                <a:tc>
                  <a:txBody>
                    <a:bodyPr/>
                    <a:lstStyle/>
                    <a:p>
                      <a:pPr algn="ctr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30" marR="6830" marT="6830" marB="0" vert="vert27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22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обеспечение доступа к информации </a:t>
                      </a: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участникам образовательного процесса посредством использования информационных ресурсов библиотеки;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22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оказание информационной поддержки </a:t>
                      </a: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педагогическим работникам учреждений образования в повышении профессиональной компетентности;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22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формирование информационной грамотности и познавательной деятельности </a:t>
                      </a: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посредством организации системной работы в рамках Программы для учреждений общего среднего образования с белорусским и русским языками обучения «Основы информационной культуры» ;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22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оказание консультационной помощи </a:t>
                      </a: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учащимся, педагогическим работникам и иным категориям пользователей в получении информации. </a:t>
                      </a:r>
                    </a:p>
                    <a:p>
                      <a:pPr marL="88900" indent="0" algn="just" fontAlgn="b">
                        <a:buFont typeface="Arial" pitchFamily="34" charset="0"/>
                        <a:buChar char="•"/>
                      </a:pP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30" marR="6830" marT="68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30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4">
              <a:lumMod val="75000"/>
            </a:schemeClr>
          </a:solidFill>
        </p:spPr>
        <p:txBody>
          <a:bodyPr anchor="t"/>
          <a:lstStyle/>
          <a:p>
            <a:pPr algn="ctr"/>
            <a:r>
              <a:rPr lang="ru-RU" sz="3600" b="1" kern="0" dirty="0">
                <a:solidFill>
                  <a:srgbClr val="2D2DB9">
                    <a:lumMod val="75000"/>
                  </a:srgbClr>
                </a:solidFill>
                <a:latin typeface="Arial,Bold"/>
              </a:rPr>
              <a:t>Основные направления работы:</a:t>
            </a:r>
            <a:endParaRPr lang="ru-RU" dirty="0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57658887"/>
              </p:ext>
            </p:extLst>
          </p:nvPr>
        </p:nvGraphicFramePr>
        <p:xfrm>
          <a:off x="214282" y="1340768"/>
          <a:ext cx="8643998" cy="525658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57318"/>
                <a:gridCol w="7886680"/>
              </a:tblGrid>
              <a:tr h="5256584">
                <a:tc>
                  <a:txBody>
                    <a:bodyPr/>
                    <a:lstStyle/>
                    <a:p>
                      <a:pPr algn="ctr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30" marR="6830" marT="6830" marB="0" vert="vert27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</a:rPr>
                        <a:t>организация работы по комплектованию, учету, выдаче документов основного библиотечного фонда, а также фонда учебных изданий в соответствии с Инструкцией о порядке подготовки и выпуска учебных изданий и их использования;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</a:rPr>
                        <a:t>обеспечение сохранности документов в соответствии с установленными правилами;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</a:rPr>
                        <a:t>организация и ведение справочно-библиографического аппарата;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</a:rPr>
                        <a:t>осуществление библиотечного, информационного и справочно-библиографического обслуживания пользователей;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</a:rPr>
                        <a:t>проведение культурно-просветительской работы, направленной на содействие духовному развитию пользователей;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</a:rPr>
                        <a:t>организация мероприятий по воспитанию у учащихся интереса к книге и чтению. </a:t>
                      </a:r>
                    </a:p>
                    <a:p>
                      <a:pPr marL="88900" indent="0" algn="just" fontAlgn="b">
                        <a:buFont typeface="Arial" pitchFamily="34" charset="0"/>
                        <a:buChar char="•"/>
                      </a:pP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30" marR="6830" marT="68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70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572500" cy="1143000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Библиотечные страницы школьных сайтов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1447800"/>
            <a:ext cx="8572500" cy="519588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002060"/>
                </a:solidFill>
                <a:hlinkClick r:id="rId2"/>
              </a:rPr>
              <a:t>http://school-sigaevo.ucoz.com/index/mediateka/0-40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002060"/>
                </a:solidFill>
                <a:hlinkClick r:id="rId3"/>
              </a:rPr>
              <a:t>http://ur-school.ucoz.ru/index/mediateka/0-19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002060"/>
                </a:solidFill>
                <a:hlinkClick r:id="rId4"/>
              </a:rPr>
              <a:t>http://mostschsar.ucoz.ru/index/biblioteka/0-40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002060"/>
                </a:solidFill>
                <a:hlinkClick r:id="rId5"/>
              </a:rPr>
              <a:t>http://moujurino.ucoz.ru/index/mediateka/0-6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002060"/>
                </a:solidFill>
                <a:hlinkClick r:id="rId6"/>
              </a:rPr>
              <a:t>http://dulesovo.ucoz.ru/index/shkolnaja_mediateka/0-19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002060"/>
                </a:solidFill>
                <a:hlinkClick r:id="rId7"/>
              </a:rPr>
              <a:t>http://devscool.ucoz.ru/index/biblioteka/0-4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002060"/>
                </a:solidFill>
                <a:hlinkClick r:id="rId8"/>
              </a:rPr>
              <a:t>http://sokolovka-osnov.ucoz.ru/index/shkolnaja_mediateka/0-20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002060"/>
                </a:solidFill>
                <a:hlinkClick r:id="rId9"/>
              </a:rPr>
              <a:t>http://oleniebolooh.ucoz.ru/index/biblioteka/0-10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002060"/>
                </a:solidFill>
                <a:hlinkClick r:id="rId10"/>
              </a:rPr>
              <a:t>http://7cnew.ucoz.ru/index/biblioteka/0-56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002060"/>
                </a:solidFill>
                <a:hlinkClick r:id="rId11"/>
              </a:rPr>
              <a:t>http://vasileksev.ucoz.ru/index/biblioteka/0-6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002060"/>
                </a:solidFill>
                <a:hlinkClick r:id="rId12"/>
              </a:rPr>
              <a:t>http://schkolasadmost.ucoz.ru/index/biblioteka/0-6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Другая 2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525A7D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566</TotalTime>
  <Words>442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Нормативное правовое обеспечение деятельности библиотек учреждений общего среднего образования</vt:lpstr>
      <vt:lpstr>Основные нормативные документы по работе школьной библиотеки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задачи:</vt:lpstr>
      <vt:lpstr>Основные направления работы:</vt:lpstr>
      <vt:lpstr>Библиотечные страницы школьных сайтов</vt:lpstr>
      <vt:lpstr>Успехов в работе, уважаемые коллеги!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SamLab.ws</cp:lastModifiedBy>
  <cp:revision>39</cp:revision>
  <dcterms:created xsi:type="dcterms:W3CDTF">2011-02-12T14:06:50Z</dcterms:created>
  <dcterms:modified xsi:type="dcterms:W3CDTF">2015-12-11T11:19:42Z</dcterms:modified>
</cp:coreProperties>
</file>