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notesMasterIdLst>
    <p:notesMasterId r:id="rId17"/>
  </p:notesMasterIdLst>
  <p:sldIdLst>
    <p:sldId id="270" r:id="rId2"/>
    <p:sldId id="260" r:id="rId3"/>
    <p:sldId id="271" r:id="rId4"/>
    <p:sldId id="26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4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192CDD-2B5C-4C18-80A9-8C2BBB783520}">
          <p14:sldIdLst/>
        </p14:section>
        <p14:section name="Раздел без заголовка" id="{E2798F81-9ED0-49FC-9BF4-7E09D680C231}">
          <p14:sldIdLst>
            <p14:sldId id="270"/>
          </p14:sldIdLst>
        </p14:section>
        <p14:section name="Раздел без заголовка" id="{71C5B0ED-2256-4FB9-AE7A-C63FA9B70AEB}">
          <p14:sldIdLst>
            <p14:sldId id="260"/>
            <p14:sldId id="271"/>
            <p14:sldId id="26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4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8" autoAdjust="0"/>
  </p:normalViewPr>
  <p:slideViewPr>
    <p:cSldViewPr>
      <p:cViewPr>
        <p:scale>
          <a:sx n="82" d="100"/>
          <a:sy n="82" d="100"/>
        </p:scale>
        <p:origin x="-8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1967-4E66-4AD3-A4FE-997987F0CBD2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CD1C-F689-443F-AB50-A90B3887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7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AFFB47-B016-48CA-B441-2D1D43761E96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5AE963-2206-43BA-A34A-D2B1FE8724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344815" cy="5904655"/>
          </a:xfrm>
        </p:spPr>
        <p:txBody>
          <a:bodyPr>
            <a:noAutofit/>
          </a:bodyPr>
          <a:lstStyle/>
          <a:p>
            <a:pPr algn="ctr"/>
            <a:endParaRPr lang="ru-RU" sz="42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4200" b="1" dirty="0" smtClean="0">
                <a:latin typeface="Trebuchet MS" panose="020B0603020202020204" pitchFamily="34" charset="0"/>
              </a:rPr>
              <a:t>Основные </a:t>
            </a:r>
            <a:r>
              <a:rPr lang="ru-RU" sz="4200" b="1" dirty="0">
                <a:latin typeface="Trebuchet MS" panose="020B0603020202020204" pitchFamily="34" charset="0"/>
              </a:rPr>
              <a:t>направления доработки учебных </a:t>
            </a:r>
            <a:r>
              <a:rPr lang="ru-RU" sz="4200" b="1" dirty="0" smtClean="0">
                <a:latin typeface="Trebuchet MS" panose="020B0603020202020204" pitchFamily="34" charset="0"/>
              </a:rPr>
              <a:t>программ по учебным предметам для </a:t>
            </a:r>
            <a:r>
              <a:rPr lang="en-US" sz="4200" b="1" dirty="0" smtClean="0">
                <a:latin typeface="Trebuchet MS" panose="020B0603020202020204" pitchFamily="34" charset="0"/>
              </a:rPr>
              <a:t>I-III </a:t>
            </a:r>
            <a:r>
              <a:rPr lang="ru-RU" sz="4200" b="1" dirty="0" smtClean="0">
                <a:latin typeface="Trebuchet MS" panose="020B0603020202020204" pitchFamily="34" charset="0"/>
              </a:rPr>
              <a:t>классов </a:t>
            </a:r>
            <a:r>
              <a:rPr lang="en-US" sz="4200" b="1" dirty="0" smtClean="0">
                <a:latin typeface="Trebuchet MS" panose="020B0603020202020204" pitchFamily="34" charset="0"/>
              </a:rPr>
              <a:t>I </a:t>
            </a:r>
            <a:r>
              <a:rPr lang="ru-RU" sz="4200" b="1" dirty="0" smtClean="0">
                <a:latin typeface="Trebuchet MS" panose="020B0603020202020204" pitchFamily="34" charset="0"/>
              </a:rPr>
              <a:t>ступени общего среднего образования</a:t>
            </a:r>
            <a:endParaRPr lang="ru-RU" sz="4200" dirty="0">
              <a:latin typeface="Trebuchet MS" panose="020B0603020202020204" pitchFamily="34" charset="0"/>
            </a:endParaRPr>
          </a:p>
          <a:p>
            <a:pPr algn="l"/>
            <a:endParaRPr lang="ru-RU" sz="3200" b="1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3568" y="1556792"/>
            <a:ext cx="7237356" cy="1152128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effectLst/>
                <a:latin typeface="Arial Black" pitchFamily="34" charset="0"/>
              </a:rPr>
              <a:t/>
            </a:r>
            <a:br>
              <a:rPr lang="ru-RU" sz="2800" dirty="0" smtClean="0">
                <a:effectLst/>
                <a:latin typeface="Arial Black" pitchFamily="34" charset="0"/>
              </a:rPr>
            </a:br>
            <a:r>
              <a:rPr lang="ru-RU" sz="2800" dirty="0">
                <a:effectLst/>
                <a:latin typeface="Arial Black" pitchFamily="34" charset="0"/>
              </a:rPr>
              <a:t/>
            </a:r>
            <a:br>
              <a:rPr lang="ru-RU" sz="2800" dirty="0">
                <a:effectLst/>
                <a:latin typeface="Arial Black" pitchFamily="34" charset="0"/>
              </a:rPr>
            </a:br>
            <a:r>
              <a:rPr lang="ru-RU" sz="2800" dirty="0" smtClean="0">
                <a:effectLst/>
                <a:latin typeface="Arial Black" pitchFamily="34" charset="0"/>
              </a:rPr>
              <a:t/>
            </a:r>
            <a:br>
              <a:rPr lang="ru-RU" sz="2800" dirty="0" smtClean="0">
                <a:effectLst/>
                <a:latin typeface="Arial Black" pitchFamily="34" charset="0"/>
              </a:rPr>
            </a:br>
            <a:r>
              <a:rPr lang="ru-RU" sz="2800" dirty="0">
                <a:effectLst/>
                <a:latin typeface="Arial Black" pitchFamily="34" charset="0"/>
              </a:rPr>
              <a:t/>
            </a:r>
            <a:br>
              <a:rPr lang="ru-RU" sz="2800" dirty="0">
                <a:effectLst/>
                <a:latin typeface="Arial Black" pitchFamily="34" charset="0"/>
              </a:rPr>
            </a:br>
            <a:r>
              <a:rPr lang="ru-RU" sz="2800" dirty="0">
                <a:effectLst/>
                <a:latin typeface="Arial Black" pitchFamily="34" charset="0"/>
              </a:rPr>
              <a:t/>
            </a:r>
            <a:br>
              <a:rPr lang="ru-RU" sz="2800" dirty="0">
                <a:effectLst/>
                <a:latin typeface="Arial Black" pitchFamily="34" charset="0"/>
              </a:rPr>
            </a:br>
            <a:r>
              <a:rPr lang="ru-RU" sz="2800" dirty="0" smtClean="0">
                <a:effectLst/>
                <a:latin typeface="Arial Black" pitchFamily="34" charset="0"/>
              </a:rPr>
              <a:t/>
            </a:r>
            <a:br>
              <a:rPr lang="ru-RU" sz="2800" dirty="0" smtClean="0">
                <a:effectLst/>
                <a:latin typeface="Arial Black" pitchFamily="34" charset="0"/>
              </a:rPr>
            </a:br>
            <a:r>
              <a:rPr lang="ru-RU" sz="2800" dirty="0">
                <a:effectLst/>
                <a:latin typeface="Arial Black" pitchFamily="34" charset="0"/>
              </a:rPr>
              <a:t/>
            </a:r>
            <a:br>
              <a:rPr lang="ru-RU" sz="2800" dirty="0">
                <a:effectLst/>
                <a:latin typeface="Arial Black" pitchFamily="34" charset="0"/>
              </a:rPr>
            </a:br>
            <a:r>
              <a:rPr lang="ru-RU" sz="2800" dirty="0" smtClean="0">
                <a:effectLst/>
                <a:latin typeface="Arial Black" pitchFamily="34" charset="0"/>
              </a:rPr>
              <a:t/>
            </a:r>
            <a:br>
              <a:rPr lang="ru-RU" sz="2800" dirty="0" smtClean="0">
                <a:effectLst/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/>
              <a:t>БЕЛАРУСКАЯ ЛІТАРАТУРА (ЛІТАРАТУРНАЕ ЧЫТАННЕ)</a:t>
            </a:r>
          </a:p>
          <a:p>
            <a:r>
              <a:rPr lang="ru-RU" sz="2300" b="1" dirty="0" smtClean="0"/>
              <a:t>РУССКАЯ ЛИТЕРАТУРА (ЛИТЕРАТУРНОЕ ЧТЕНИЕ)</a:t>
            </a:r>
          </a:p>
          <a:p>
            <a:endParaRPr lang="ru-RU" sz="2200" dirty="0" smtClean="0"/>
          </a:p>
          <a:p>
            <a:pPr algn="just"/>
            <a:r>
              <a:rPr lang="ru-RU" sz="2000" b="1" dirty="0" smtClean="0"/>
              <a:t>с белорусским и русским языками обучения и воспитания </a:t>
            </a:r>
          </a:p>
          <a:p>
            <a:pPr algn="just"/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В соответствии с Типовым учебным планом установлено единое количество учебных часов на изучение учебного материала во II-III классах (2 ч. в неделю);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представлены разделы чтения и разработаны списки произведений для чтения и изучения в классе и для внеклассного чтения;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изменены названия структурных разделов;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установлено единое количество учебных часов в III классе, отведенных на внеклассное чтение по русской и белорусской литературам (9 ч).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/>
              <a:t>БЕЛАРУСКАЯ ЛІТАРАТУРА (ЛІТАРАТУРНАЕ ЧЫТАННЕ)</a:t>
            </a:r>
          </a:p>
          <a:p>
            <a:endParaRPr lang="ru-RU" sz="2200" dirty="0" smtClean="0"/>
          </a:p>
          <a:p>
            <a:pPr algn="ctr"/>
            <a:r>
              <a:rPr lang="en-US" sz="2000" b="1" dirty="0"/>
              <a:t>II</a:t>
            </a:r>
            <a:r>
              <a:rPr lang="be-BY" sz="2000" b="1" dirty="0"/>
              <a:t>-</a:t>
            </a:r>
            <a:r>
              <a:rPr lang="en-US" sz="2000" b="1" dirty="0"/>
              <a:t>III</a:t>
            </a:r>
            <a:r>
              <a:rPr lang="be-BY" sz="2000" b="1" dirty="0"/>
              <a:t> класы з беларускай і рускай мовамі навучання і выхавання</a:t>
            </a:r>
          </a:p>
          <a:p>
            <a:pPr algn="ctr"/>
            <a:endParaRPr lang="be-BY" sz="2000" b="1" dirty="0"/>
          </a:p>
          <a:p>
            <a:pPr algn="just"/>
            <a:r>
              <a:rPr lang="be-BY" sz="2200" b="1" dirty="0" smtClean="0">
                <a:latin typeface="Arial" pitchFamily="34" charset="0"/>
                <a:cs typeface="Arial" pitchFamily="34" charset="0"/>
              </a:rPr>
              <a:t>Уключаны новыя раздзелы: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«Кола чытання</a:t>
            </a:r>
            <a:r>
              <a:rPr lang="be-BY" sz="2000" dirty="0" smtClean="0"/>
              <a:t>»;</a:t>
            </a:r>
            <a:endParaRPr lang="be-BY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«Фарміраванне базавых норм грамадзянскай, духоўнай і маральнай культуры вучняў праз асэнсаванне </a:t>
            </a:r>
            <a:r>
              <a:rPr lang="be-BY" sz="2000" dirty="0" smtClean="0"/>
              <a:t>твораў».</a:t>
            </a:r>
          </a:p>
          <a:p>
            <a:pPr algn="just"/>
            <a:endParaRPr lang="be-BY" sz="2000" dirty="0" smtClean="0"/>
          </a:p>
          <a:p>
            <a:pPr algn="just"/>
            <a:r>
              <a:rPr lang="be-BY" sz="2000" b="1" dirty="0" smtClean="0">
                <a:latin typeface="Arial" pitchFamily="34" charset="0"/>
                <a:cs typeface="Arial" pitchFamily="34" charset="0"/>
              </a:rPr>
              <a:t>Скарэкціраваны раздзелы: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«Фарміраванне навыку чытання і агульнавучэбных уменняў</a:t>
            </a:r>
            <a:r>
              <a:rPr lang="be-BY" sz="2000" dirty="0" smtClean="0"/>
              <a:t>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«Фарміраванне чытацкіх уменняў</a:t>
            </a:r>
            <a:r>
              <a:rPr lang="be-BY" sz="2000" dirty="0" smtClean="0"/>
              <a:t>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«Фарміраванне ўяўленняў пра літаратуру як мастацтва слова</a:t>
            </a:r>
            <a:r>
              <a:rPr lang="be-BY" sz="2000" dirty="0" smtClean="0"/>
              <a:t>»</a:t>
            </a:r>
            <a:r>
              <a:rPr lang="ru-RU" sz="2000" dirty="0" smtClean="0"/>
              <a:t>;</a:t>
            </a:r>
            <a:endParaRPr lang="be-BY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«Літаратурна-творчая дзейнасць і культура маўлення</a:t>
            </a:r>
            <a:r>
              <a:rPr lang="be-BY" sz="2000" dirty="0" smtClean="0"/>
              <a:t>»;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/>
              <a:t>«Асноўныя патрабаванні да вынікаў вучэбнай дзейнасці вучняў</a:t>
            </a:r>
            <a:r>
              <a:rPr lang="be-BY" sz="2000" dirty="0" smtClean="0"/>
              <a:t>».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e-BY" sz="2000" i="1" dirty="0" smtClean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be-BY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/>
              <a:t>РУССКАЯ ЛИТЕРАТУРА (ЛИТЕРАТУРНОЕ ЧТЕНИЕ</a:t>
            </a:r>
            <a:r>
              <a:rPr lang="ru-RU" sz="2300" b="1" dirty="0" smtClean="0"/>
              <a:t>)</a:t>
            </a:r>
            <a:endParaRPr lang="ru-RU" sz="2200" dirty="0" smtClean="0"/>
          </a:p>
          <a:p>
            <a:pPr algn="ctr"/>
            <a:endParaRPr lang="be-BY" sz="2000" b="1" dirty="0" smtClean="0"/>
          </a:p>
          <a:p>
            <a:pPr algn="ctr"/>
            <a:r>
              <a:rPr lang="en-US" sz="2000" b="1" dirty="0" smtClean="0"/>
              <a:t>II</a:t>
            </a:r>
            <a:r>
              <a:rPr lang="be-BY" sz="2000" b="1" dirty="0" smtClean="0"/>
              <a:t>-</a:t>
            </a:r>
            <a:r>
              <a:rPr lang="en-US" sz="2000" b="1" dirty="0" smtClean="0"/>
              <a:t>III</a:t>
            </a:r>
            <a:r>
              <a:rPr lang="be-BY" sz="2000" b="1" dirty="0" smtClean="0"/>
              <a:t> классы с белорусским и русским языками обучения и воспитания</a:t>
            </a:r>
          </a:p>
          <a:p>
            <a:pPr algn="ctr"/>
            <a:endParaRPr lang="be-BY" sz="2000" b="1" dirty="0"/>
          </a:p>
          <a:p>
            <a:pPr algn="just"/>
            <a:r>
              <a:rPr lang="be-BY" sz="2200" b="1" dirty="0" smtClean="0">
                <a:latin typeface="Arial" pitchFamily="34" charset="0"/>
                <a:cs typeface="Arial" pitchFamily="34" charset="0"/>
              </a:rPr>
              <a:t>Включены новые разделы: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200" dirty="0"/>
              <a:t>«</a:t>
            </a:r>
            <a:r>
              <a:rPr lang="ru-RU" sz="2200" dirty="0"/>
              <a:t>Круг чтения</a:t>
            </a:r>
            <a:r>
              <a:rPr lang="be-BY" sz="2200" dirty="0" smtClean="0"/>
              <a:t>»;</a:t>
            </a:r>
            <a:endParaRPr lang="ru-RU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200" dirty="0" smtClean="0"/>
              <a:t>«</a:t>
            </a:r>
            <a:r>
              <a:rPr lang="ru-RU" sz="2200" dirty="0"/>
              <a:t>Формирование навыка чтения и </a:t>
            </a:r>
            <a:r>
              <a:rPr lang="ru-RU" sz="2200" dirty="0" err="1"/>
              <a:t>общеучебных</a:t>
            </a:r>
            <a:r>
              <a:rPr lang="ru-RU" sz="2200" dirty="0"/>
              <a:t> умений</a:t>
            </a:r>
            <a:r>
              <a:rPr lang="be-BY" sz="2200" dirty="0" smtClean="0"/>
              <a:t>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e-BY" sz="2200" dirty="0"/>
          </a:p>
          <a:p>
            <a:pPr algn="just"/>
            <a:r>
              <a:rPr lang="be-BY" sz="2200" b="1" dirty="0" smtClean="0">
                <a:latin typeface="Arial" pitchFamily="34" charset="0"/>
                <a:cs typeface="Arial" pitchFamily="34" charset="0"/>
              </a:rPr>
              <a:t>Обновлены </a:t>
            </a:r>
            <a:r>
              <a:rPr lang="be-BY" sz="2200" b="1" dirty="0">
                <a:latin typeface="Arial" pitchFamily="34" charset="0"/>
                <a:cs typeface="Arial" pitchFamily="34" charset="0"/>
              </a:rPr>
              <a:t>разделы: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/>
              <a:t>«Формирование читательских умений</a:t>
            </a:r>
            <a:r>
              <a:rPr lang="ru-RU" sz="2200" dirty="0" smtClean="0"/>
              <a:t>»;</a:t>
            </a:r>
            <a:endParaRPr lang="ru-RU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/>
              <a:t>«Литературоведческая пропедевтика</a:t>
            </a:r>
            <a:r>
              <a:rPr lang="ru-RU" sz="2200" dirty="0" smtClean="0"/>
              <a:t>»;</a:t>
            </a:r>
            <a:endParaRPr lang="ru-RU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/>
              <a:t>«Литературно-творческая деятельность учащихся</a:t>
            </a:r>
            <a:r>
              <a:rPr lang="ru-RU" sz="2200" dirty="0"/>
              <a:t>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200" dirty="0"/>
              <a:t>«</a:t>
            </a:r>
            <a:r>
              <a:rPr lang="ru-RU" sz="2200" dirty="0"/>
              <a:t>Внеклассное чтение</a:t>
            </a:r>
            <a:r>
              <a:rPr lang="be-BY" sz="2200" dirty="0"/>
              <a:t>»</a:t>
            </a:r>
            <a:r>
              <a:rPr lang="ru-RU" sz="2200" dirty="0"/>
              <a:t> (начальный этап</a:t>
            </a:r>
            <a:r>
              <a:rPr lang="ru-RU" sz="2200" dirty="0" smtClean="0"/>
              <a:t>).</a:t>
            </a:r>
            <a:endParaRPr lang="ru-RU" sz="22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be-BY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27363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ЧЕЛОВЕК И МИР</a:t>
            </a:r>
            <a:endParaRPr lang="ru-RU" sz="2200" dirty="0" smtClean="0"/>
          </a:p>
          <a:p>
            <a:pPr algn="ctr"/>
            <a:r>
              <a:rPr lang="en-US" sz="2200" b="1" dirty="0" smtClean="0"/>
              <a:t>I</a:t>
            </a:r>
            <a:r>
              <a:rPr lang="be-BY" sz="2200" b="1" dirty="0" smtClean="0"/>
              <a:t> класс</a:t>
            </a:r>
            <a:endParaRPr lang="ru-RU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О</a:t>
            </a:r>
            <a:r>
              <a:rPr lang="ru-RU" sz="2100" dirty="0" smtClean="0"/>
              <a:t>ткорректирован </a:t>
            </a:r>
            <a:r>
              <a:rPr lang="ru-RU" sz="2100" dirty="0"/>
              <a:t>и уточнен перечень сезонных изменений в неживой природе, жизни растений и животных, труде </a:t>
            </a:r>
            <a:r>
              <a:rPr lang="ru-RU" sz="2100" dirty="0" smtClean="0"/>
              <a:t>людей;</a:t>
            </a:r>
            <a:endParaRPr lang="ru-RU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100" dirty="0" smtClean="0"/>
              <a:t>у</a:t>
            </a:r>
            <a:r>
              <a:rPr lang="ru-RU" sz="2100" dirty="0" smtClean="0"/>
              <a:t>казаны </a:t>
            </a:r>
            <a:r>
              <a:rPr lang="ru-RU" sz="2100" dirty="0"/>
              <a:t>явления в неживой природе, доступные для наблюдений </a:t>
            </a:r>
            <a:r>
              <a:rPr lang="ru-RU" sz="2100" dirty="0" smtClean="0"/>
              <a:t>учащихся;</a:t>
            </a:r>
            <a:endParaRPr lang="ru-RU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smtClean="0"/>
              <a:t>исключены </a:t>
            </a:r>
            <a:r>
              <a:rPr lang="ru-RU" sz="2100" dirty="0"/>
              <a:t>сложные понятия (температура воздуха, температура воды</a:t>
            </a:r>
            <a:r>
              <a:rPr lang="ru-RU" sz="2100" dirty="0" smtClean="0"/>
              <a:t>);</a:t>
            </a:r>
            <a:endParaRPr lang="ru-RU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smtClean="0"/>
              <a:t>обозначено </a:t>
            </a:r>
            <a:r>
              <a:rPr lang="ru-RU" sz="2100" dirty="0"/>
              <a:t>количество уроков-экскурсий и целевых прогулок, на проведение которых отводится часть урока</a:t>
            </a:r>
            <a:r>
              <a:rPr lang="ru-RU" sz="2100" dirty="0" smtClean="0"/>
              <a:t>.</a:t>
            </a:r>
          </a:p>
          <a:p>
            <a:pPr algn="ctr"/>
            <a:r>
              <a:rPr lang="en-US" sz="2100" b="1" dirty="0" smtClean="0"/>
              <a:t>II-I</a:t>
            </a:r>
            <a:r>
              <a:rPr lang="en-US" sz="2100" b="1" dirty="0"/>
              <a:t>I</a:t>
            </a:r>
            <a:r>
              <a:rPr lang="en-US" sz="2100" b="1" dirty="0" smtClean="0"/>
              <a:t>I</a:t>
            </a:r>
            <a:r>
              <a:rPr lang="ru-RU" sz="2100" b="1" dirty="0" smtClean="0"/>
              <a:t> классы</a:t>
            </a:r>
            <a:r>
              <a:rPr lang="be-BY" sz="2100" dirty="0" smtClean="0"/>
              <a:t> </a:t>
            </a:r>
          </a:p>
          <a:p>
            <a:r>
              <a:rPr lang="be-BY" sz="2100" b="1" dirty="0" smtClean="0"/>
              <a:t>Отдельный учебный материал</a:t>
            </a:r>
          </a:p>
          <a:p>
            <a:r>
              <a:rPr lang="be-BY" sz="2100" dirty="0" smtClean="0"/>
              <a:t>перенесен;</a:t>
            </a:r>
          </a:p>
          <a:p>
            <a:r>
              <a:rPr lang="be-BY" sz="2100" dirty="0" smtClean="0"/>
              <a:t>исключен;</a:t>
            </a:r>
          </a:p>
          <a:p>
            <a:r>
              <a:rPr lang="be-BY" sz="2100" dirty="0" smtClean="0"/>
              <a:t>переструктурирован, в связи с чем п</a:t>
            </a:r>
            <a:r>
              <a:rPr lang="ru-RU" sz="2100" dirty="0" err="1" smtClean="0"/>
              <a:t>ерераспределено</a:t>
            </a:r>
            <a:r>
              <a:rPr lang="ru-RU" sz="2100" dirty="0" smtClean="0"/>
              <a:t> </a:t>
            </a:r>
            <a:r>
              <a:rPr lang="ru-RU" sz="2100" dirty="0"/>
              <a:t>количество </a:t>
            </a:r>
            <a:r>
              <a:rPr lang="ru-RU" sz="2100" dirty="0" smtClean="0"/>
              <a:t>учебных часов </a:t>
            </a:r>
            <a:r>
              <a:rPr lang="ru-RU" sz="2100" dirty="0"/>
              <a:t>по </a:t>
            </a:r>
            <a:r>
              <a:rPr lang="ru-RU" sz="2100" dirty="0" smtClean="0"/>
              <a:t>соответствующим подразделам </a:t>
            </a:r>
            <a:r>
              <a:rPr lang="ru-RU" sz="2100" dirty="0"/>
              <a:t>и </a:t>
            </a:r>
            <a:r>
              <a:rPr lang="ru-RU" sz="2100" dirty="0" smtClean="0"/>
              <a:t>темам.</a:t>
            </a:r>
            <a:endParaRPr lang="ru-RU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/>
          </a:p>
          <a:p>
            <a:pPr algn="just"/>
            <a:endParaRPr lang="be-BY" sz="2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algn="just"/>
            <a:r>
              <a:rPr lang="ru-RU" sz="22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27363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/>
            </a:r>
            <a:br>
              <a:rPr lang="ru-RU" sz="8000" dirty="0" smtClean="0">
                <a:latin typeface="Arial Black" pitchFamily="34" charset="0"/>
              </a:rPr>
            </a:br>
            <a:r>
              <a:rPr lang="ru-RU" sz="8000" dirty="0" smtClean="0">
                <a:latin typeface="Arial Black" pitchFamily="34" charset="0"/>
              </a:rPr>
              <a:t>	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ТРУДОВОЕ ОБУЧЕНИЕ</a:t>
            </a:r>
            <a:endParaRPr lang="ru-RU" sz="2400" dirty="0"/>
          </a:p>
          <a:p>
            <a:pPr algn="ctr"/>
            <a:r>
              <a:rPr lang="en-US" sz="2400" b="1" dirty="0" smtClean="0"/>
              <a:t>I</a:t>
            </a:r>
            <a:r>
              <a:rPr lang="ru-RU" sz="2400" b="1" dirty="0" smtClean="0"/>
              <a:t>-</a:t>
            </a:r>
            <a:r>
              <a:rPr lang="en-US" sz="2400" b="1" dirty="0"/>
              <a:t>III</a:t>
            </a:r>
            <a:r>
              <a:rPr lang="be-BY" sz="2400" b="1" dirty="0"/>
              <a:t> классы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Минимизированы теоретические сведения, </a:t>
            </a:r>
            <a:r>
              <a:rPr lang="ru-RU" sz="2200" dirty="0" smtClean="0"/>
              <a:t>исключены понятия</a:t>
            </a:r>
            <a:r>
              <a:rPr lang="ru-RU" sz="2200" dirty="0"/>
              <a:t>:</a:t>
            </a:r>
          </a:p>
          <a:p>
            <a:r>
              <a:rPr lang="ru-RU" sz="2200" b="1" dirty="0"/>
              <a:t>в </a:t>
            </a:r>
            <a:r>
              <a:rPr lang="en-US" sz="2200" b="1" dirty="0"/>
              <a:t>I</a:t>
            </a:r>
            <a:r>
              <a:rPr lang="ru-RU" sz="2200" b="1" dirty="0"/>
              <a:t> классе </a:t>
            </a:r>
            <a:r>
              <a:rPr lang="ru-RU" sz="2200" dirty="0" smtClean="0"/>
              <a:t>- </a:t>
            </a:r>
            <a:r>
              <a:rPr lang="ru-RU" sz="2200" dirty="0"/>
              <a:t>«рабочая одежда», «конструкционные материалы», «хлопчатобумажная ткань», «свойства подручных материалов», «электрические помощники»;</a:t>
            </a:r>
          </a:p>
          <a:p>
            <a:r>
              <a:rPr lang="ru-RU" sz="2200" b="1" dirty="0"/>
              <a:t>во </a:t>
            </a:r>
            <a:r>
              <a:rPr lang="en-US" sz="2200" b="1" dirty="0"/>
              <a:t>II</a:t>
            </a:r>
            <a:r>
              <a:rPr lang="ru-RU" sz="2200" b="1" dirty="0"/>
              <a:t> классе</a:t>
            </a:r>
            <a:r>
              <a:rPr lang="ru-RU" sz="2200" dirty="0"/>
              <a:t> </a:t>
            </a:r>
            <a:r>
              <a:rPr lang="ru-RU" sz="2200" dirty="0" smtClean="0"/>
              <a:t>- </a:t>
            </a:r>
            <a:r>
              <a:rPr lang="ru-RU" sz="2200" dirty="0"/>
              <a:t>«свойства природных материалов», «пластмасса», «свойства подручных материалов», «свойства засушенных растений», «свойства соломки»;</a:t>
            </a:r>
          </a:p>
          <a:p>
            <a:r>
              <a:rPr lang="ru-RU" sz="2200" b="1" dirty="0"/>
              <a:t>в </a:t>
            </a:r>
            <a:r>
              <a:rPr lang="en-US" sz="2200" b="1" dirty="0"/>
              <a:t>III</a:t>
            </a:r>
            <a:r>
              <a:rPr lang="ru-RU" sz="2200" b="1" dirty="0"/>
              <a:t> классе</a:t>
            </a:r>
            <a:r>
              <a:rPr lang="ru-RU" sz="2200" dirty="0"/>
              <a:t> </a:t>
            </a:r>
            <a:r>
              <a:rPr lang="ru-RU" sz="2200" dirty="0" smtClean="0"/>
              <a:t>- </a:t>
            </a:r>
            <a:r>
              <a:rPr lang="ru-RU" sz="2200" dirty="0"/>
              <a:t>«динамичные и статичные фигуры», «пропорциональность и уравновешенность формы», «симметричная и асимметричная форма»,</a:t>
            </a:r>
            <a:r>
              <a:rPr lang="ru-RU" sz="2200" b="1" dirty="0"/>
              <a:t> </a:t>
            </a:r>
            <a:r>
              <a:rPr lang="ru-RU" sz="2200" dirty="0"/>
              <a:t>«свойство пластмасс </a:t>
            </a:r>
            <a:r>
              <a:rPr lang="ru-RU" sz="2200" dirty="0" smtClean="0"/>
              <a:t>- </a:t>
            </a:r>
            <a:r>
              <a:rPr lang="ru-RU" sz="2200" dirty="0"/>
              <a:t>эластичность».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Выделена рубрика «Профессиональная ориентация», предусматривающая знакомство с различными профессиями.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/>
          </a:p>
          <a:p>
            <a:pPr algn="just"/>
            <a:endParaRPr lang="be-BY" sz="2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algn="just"/>
            <a:r>
              <a:rPr lang="ru-RU" sz="22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937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Использованные источники:</a:t>
            </a:r>
          </a:p>
          <a:p>
            <a:pPr algn="ctr"/>
            <a:endParaRPr lang="ru-RU" sz="23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Методические рекомендации по организации в 2017/2018 учебном году образовательного процесса по учебным предметам </a:t>
            </a:r>
            <a:r>
              <a:rPr lang="ru-RU" sz="2000" dirty="0" smtClean="0"/>
              <a:t>в 1 классе.</a:t>
            </a:r>
            <a:r>
              <a:rPr lang="en-US" sz="2000" i="1" u="sng" dirty="0">
                <a:hlinkClick r:id="rId2"/>
              </a:rPr>
              <a:t> www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 err="1">
                <a:hlinkClick r:id="rId2"/>
              </a:rPr>
              <a:t>adu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>
                <a:hlinkClick r:id="rId2"/>
              </a:rPr>
              <a:t>by</a:t>
            </a:r>
            <a:r>
              <a:rPr lang="en-US" sz="2000" i="1" u="sng" dirty="0"/>
              <a:t> 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Методические рекомендации по организации в 2017/2018 учебном году образовательного процесса по учебным предметам во 2 </a:t>
            </a:r>
            <a:r>
              <a:rPr lang="ru-RU" sz="2000" dirty="0" smtClean="0"/>
              <a:t>классе.</a:t>
            </a:r>
            <a:r>
              <a:rPr lang="en-US" sz="2000" i="1" u="sng" dirty="0">
                <a:hlinkClick r:id="rId2"/>
              </a:rPr>
              <a:t> www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 err="1">
                <a:hlinkClick r:id="rId2"/>
              </a:rPr>
              <a:t>adu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>
                <a:hlinkClick r:id="rId2"/>
              </a:rPr>
              <a:t>by</a:t>
            </a:r>
            <a:r>
              <a:rPr lang="en-US" sz="2000" i="1" u="sng" dirty="0"/>
              <a:t> 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Методические рекомендации по организации в 2017/2018 учебном году образовательного процесса по учебным предметам во </a:t>
            </a:r>
            <a:r>
              <a:rPr lang="ru-RU" sz="2000" dirty="0" smtClean="0"/>
              <a:t>3 классе.</a:t>
            </a:r>
            <a:r>
              <a:rPr lang="en-US" sz="2000" i="1" u="sng" dirty="0">
                <a:hlinkClick r:id="rId2"/>
              </a:rPr>
              <a:t> www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 err="1">
                <a:hlinkClick r:id="rId2"/>
              </a:rPr>
              <a:t>adu</a:t>
            </a:r>
            <a:r>
              <a:rPr lang="be-BY" sz="2000" i="1" u="sng" dirty="0">
                <a:hlinkClick r:id="rId2"/>
              </a:rPr>
              <a:t>.</a:t>
            </a:r>
            <a:r>
              <a:rPr lang="en-US" sz="2000" i="1" u="sng" dirty="0">
                <a:hlinkClick r:id="rId2"/>
              </a:rPr>
              <a:t>by</a:t>
            </a:r>
            <a:r>
              <a:rPr lang="en-US" sz="2000" i="1" u="sng" dirty="0"/>
              <a:t> </a:t>
            </a:r>
            <a:endParaRPr lang="ru-RU" sz="2000" i="1" u="sng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О </a:t>
            </a:r>
            <a:r>
              <a:rPr lang="ru-RU" sz="2000" dirty="0"/>
              <a:t>доработке </a:t>
            </a:r>
            <a:r>
              <a:rPr lang="ru-RU" sz="2000" dirty="0"/>
              <a:t>учебных программ </a:t>
            </a:r>
            <a:r>
              <a:rPr lang="ru-RU" sz="2000" dirty="0"/>
              <a:t>по </a:t>
            </a:r>
            <a:r>
              <a:rPr lang="ru-RU" sz="2000" dirty="0"/>
              <a:t>учебным предметам </a:t>
            </a:r>
            <a:r>
              <a:rPr lang="en-US" sz="2000" dirty="0"/>
              <a:t>I </a:t>
            </a:r>
            <a:r>
              <a:rPr lang="ru-RU" sz="2000" dirty="0"/>
              <a:t>ступени </a:t>
            </a:r>
            <a:r>
              <a:rPr lang="ru-RU" sz="2000" dirty="0"/>
              <a:t>общего среднего образования к </a:t>
            </a:r>
            <a:r>
              <a:rPr lang="ru-RU" sz="2000" dirty="0"/>
              <a:t>2017/2018 учебному </a:t>
            </a:r>
            <a:r>
              <a:rPr lang="ru-RU" sz="2000" dirty="0" smtClean="0"/>
              <a:t>году (</a:t>
            </a:r>
            <a:r>
              <a:rPr lang="ru-RU" sz="2000" i="1" u="sng" dirty="0" err="1" smtClean="0">
                <a:solidFill>
                  <a:schemeClr val="bg2">
                    <a:lumMod val="75000"/>
                  </a:schemeClr>
                </a:solidFill>
              </a:rPr>
              <a:t>Пачатковая</a:t>
            </a:r>
            <a:r>
              <a:rPr lang="ru-RU" sz="2000" i="1" u="sng" dirty="0" smtClean="0">
                <a:solidFill>
                  <a:schemeClr val="bg2">
                    <a:lumMod val="75000"/>
                  </a:schemeClr>
                </a:solidFill>
              </a:rPr>
              <a:t> школа</a:t>
            </a:r>
            <a:r>
              <a:rPr lang="ru-RU" sz="2000" i="1" u="sng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sz="2000" i="1" u="sng" dirty="0">
                <a:solidFill>
                  <a:schemeClr val="bg2">
                    <a:lumMod val="75000"/>
                  </a:schemeClr>
                </a:solidFill>
              </a:rPr>
              <a:t>–</a:t>
            </a:r>
            <a:r>
              <a:rPr lang="ru-RU" sz="2000" i="1" u="sng" dirty="0">
                <a:solidFill>
                  <a:schemeClr val="bg2">
                    <a:lumMod val="75000"/>
                  </a:schemeClr>
                </a:solidFill>
              </a:rPr>
              <a:t> №8. – 2017. </a:t>
            </a:r>
            <a:r>
              <a:rPr lang="ru-RU" sz="2000" i="1" u="sng" dirty="0">
                <a:solidFill>
                  <a:schemeClr val="bg2">
                    <a:lumMod val="75000"/>
                  </a:schemeClr>
                </a:solidFill>
              </a:rPr>
              <a:t>С. </a:t>
            </a:r>
            <a:r>
              <a:rPr lang="ru-RU" sz="2000" i="1" u="sng" dirty="0" smtClean="0">
                <a:solidFill>
                  <a:schemeClr val="bg2">
                    <a:lumMod val="75000"/>
                  </a:schemeClr>
                </a:solidFill>
              </a:rPr>
              <a:t>3-12</a:t>
            </a:r>
            <a:r>
              <a:rPr lang="ru-RU" sz="2000" dirty="0" smtClean="0"/>
              <a:t>)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Обобщенная </a:t>
            </a:r>
            <a:r>
              <a:rPr lang="ru-RU" sz="1600" i="1" dirty="0"/>
              <a:t>информация подготовлена на основе материалов, </a:t>
            </a:r>
            <a:r>
              <a:rPr lang="ru-RU" sz="1600" i="1" dirty="0" smtClean="0"/>
              <a:t>предоставленных </a:t>
            </a:r>
            <a:r>
              <a:rPr lang="ru-RU" sz="1600" i="1" dirty="0"/>
              <a:t>членами </a:t>
            </a:r>
            <a:r>
              <a:rPr lang="ru-RU" sz="1600" i="1" dirty="0" smtClean="0"/>
              <a:t>рабочей группы </a:t>
            </a:r>
            <a:r>
              <a:rPr lang="ru-RU" sz="1600" i="1" dirty="0"/>
              <a:t>по доработке учебных программ (Н. В. Антоновой, О. И. Свириденко, О. И. </a:t>
            </a:r>
            <a:r>
              <a:rPr lang="ru-RU" sz="1600" i="1" dirty="0" err="1"/>
              <a:t>Тириновой</a:t>
            </a:r>
            <a:r>
              <a:rPr lang="ru-RU" sz="1600" i="1" dirty="0"/>
              <a:t>, М. Б. Антиповой,</a:t>
            </a:r>
          </a:p>
          <a:p>
            <a:r>
              <a:rPr lang="ru-RU" sz="1600" i="1" dirty="0"/>
              <a:t>Е. А. </a:t>
            </a:r>
            <a:r>
              <a:rPr lang="ru-RU" sz="1600" i="1" dirty="0" err="1"/>
              <a:t>Гулецкой</a:t>
            </a:r>
            <a:r>
              <a:rPr lang="ru-RU" sz="1600" i="1" dirty="0"/>
              <a:t>, И. М. </a:t>
            </a:r>
            <a:r>
              <a:rPr lang="ru-RU" sz="1600" i="1" dirty="0" err="1"/>
              <a:t>Стремок</a:t>
            </a:r>
            <a:r>
              <a:rPr lang="ru-RU" sz="1600" i="1" dirty="0"/>
              <a:t>, М. А. Урбан, Г. В. </a:t>
            </a:r>
            <a:r>
              <a:rPr lang="ru-RU" sz="1600" i="1" dirty="0" err="1"/>
              <a:t>Трафимовой</a:t>
            </a:r>
            <a:r>
              <a:rPr lang="ru-RU" sz="1600" i="1" dirty="0"/>
              <a:t>, С. А. </a:t>
            </a:r>
            <a:r>
              <a:rPr lang="ru-RU" sz="1600" i="1" dirty="0" err="1" smtClean="0"/>
              <a:t>Трафимовым</a:t>
            </a:r>
            <a:r>
              <a:rPr lang="ru-RU" sz="1600" i="1" dirty="0"/>
              <a:t>, М. А. Шкуратовой, Л. А. </a:t>
            </a:r>
            <a:r>
              <a:rPr lang="ru-RU" sz="1600" i="1" dirty="0" err="1" smtClean="0"/>
              <a:t>Одновол</a:t>
            </a:r>
            <a:r>
              <a:rPr lang="ru-RU" sz="1600" i="1" dirty="0" smtClean="0"/>
              <a:t>, М</a:t>
            </a:r>
            <a:r>
              <a:rPr lang="ru-RU" sz="1600" i="1" dirty="0"/>
              <a:t>. Ю. Филиппович, М. Б. Горбуновой, Н. А. Юрченко).</a:t>
            </a:r>
            <a:endParaRPr lang="ru-RU" sz="1600" b="1" i="1" dirty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endParaRPr 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algn="just"/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algn="just"/>
            <a:r>
              <a:rPr lang="ru-RU" sz="2200" dirty="0" smtClean="0"/>
              <a:t> 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Доработано содержание пояснительных записок учебных программ в русле </a:t>
            </a:r>
            <a:r>
              <a:rPr lang="ru-RU" sz="2400" dirty="0" err="1" smtClean="0"/>
              <a:t>компетентностного</a:t>
            </a:r>
            <a:r>
              <a:rPr lang="ru-RU" sz="2400" dirty="0" smtClean="0"/>
              <a:t> подхода;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переструктурировано содержание учебных программ;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определены виды (способы) деятельности учащихся, конкретизирующие объем изучаемого учебного материала;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обозначены требования к результатам учебной деятельности по разделам (темам);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разработан новый практико-ориентированный перечень требований к результатам учебной деятельности: «использовать </a:t>
            </a:r>
            <a:r>
              <a:rPr lang="ru-RU" sz="2400" dirty="0" err="1" smtClean="0"/>
              <a:t>приобрет</a:t>
            </a:r>
            <a:r>
              <a:rPr lang="be-BY" sz="2400" dirty="0"/>
              <a:t>ё</a:t>
            </a:r>
            <a:r>
              <a:rPr lang="ru-RU" sz="2400" dirty="0" err="1" smtClean="0"/>
              <a:t>нные</a:t>
            </a:r>
            <a:r>
              <a:rPr lang="ru-RU" sz="2400" dirty="0" smtClean="0"/>
              <a:t> знания и умения в практической деятельности и повседневной жизни».</a:t>
            </a:r>
          </a:p>
          <a:p>
            <a:r>
              <a:rPr lang="ru-RU" sz="3200" b="1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7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62087"/>
            <a:ext cx="7334250" cy="58324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8000" dirty="0" smtClean="0">
                <a:latin typeface="Arial Black" pitchFamily="34" charset="0"/>
              </a:rPr>
              <a:t>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200" b="1" dirty="0"/>
              <a:t>БЕЛАРУСКАЯ </a:t>
            </a:r>
            <a:r>
              <a:rPr lang="be-BY" sz="3200" b="1" dirty="0" smtClean="0"/>
              <a:t>МОВА</a:t>
            </a:r>
            <a:endParaRPr lang="ru-RU" sz="3200" dirty="0" smtClean="0"/>
          </a:p>
          <a:p>
            <a:pPr algn="ctr"/>
            <a:r>
              <a:rPr lang="ru-RU" sz="3200" b="1" dirty="0" smtClean="0"/>
              <a:t>РУССКИЙ ЯЗЫК</a:t>
            </a:r>
          </a:p>
          <a:p>
            <a:pPr algn="ctr"/>
            <a:endParaRPr lang="ru-RU" sz="800" b="1" dirty="0" smtClean="0"/>
          </a:p>
          <a:p>
            <a:pPr algn="ctr"/>
            <a:r>
              <a:rPr lang="ru-RU" sz="2400" b="1" dirty="0" smtClean="0"/>
              <a:t>с белорусским и русским языками обучения и воспитания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 соответствии с Типовым учебным планом установлено единое количество учебных часов на изучение русского и белорусского языков во </a:t>
            </a:r>
            <a:r>
              <a:rPr lang="en-US" sz="2400" dirty="0" smtClean="0"/>
              <a:t>II</a:t>
            </a:r>
            <a:r>
              <a:rPr lang="ru-RU" sz="2400" dirty="0" smtClean="0"/>
              <a:t>-</a:t>
            </a:r>
            <a:r>
              <a:rPr lang="en-US" sz="2400" dirty="0" smtClean="0"/>
              <a:t>III</a:t>
            </a:r>
            <a:r>
              <a:rPr lang="ru-RU" sz="2400" dirty="0" smtClean="0"/>
              <a:t> классах (2,5 ч. в неделю);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определено количество и объем обучающих и контрольных письменных работ;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включен перечень словарных слов.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34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/>
              <a:t>БЕЛАРУСКАЯ МОВА</a:t>
            </a:r>
            <a:endParaRPr lang="ru-RU" sz="3600" dirty="0"/>
          </a:p>
          <a:p>
            <a:pPr algn="ctr"/>
            <a:r>
              <a:rPr lang="en-US" sz="2400" b="1" dirty="0"/>
              <a:t>II</a:t>
            </a:r>
            <a:r>
              <a:rPr lang="be-BY" sz="2400" b="1" dirty="0"/>
              <a:t> клас з беларускай мовай навучання і </a:t>
            </a:r>
            <a:r>
              <a:rPr lang="be-BY" sz="2400" b="1" dirty="0" smtClean="0"/>
              <a:t>выхавання</a:t>
            </a:r>
          </a:p>
          <a:p>
            <a:pPr algn="ctr"/>
            <a:endParaRPr lang="be-BY" sz="2400" b="1" dirty="0"/>
          </a:p>
          <a:p>
            <a:r>
              <a:rPr lang="be-BY" sz="2200" b="1" dirty="0" smtClean="0"/>
              <a:t>Пераведзены </a:t>
            </a:r>
            <a:r>
              <a:rPr lang="be-BY" sz="2200" b="1" dirty="0"/>
              <a:t>з тэарэтычнага засваення на практычны </a:t>
            </a:r>
            <a:r>
              <a:rPr lang="be-BY" sz="2200" b="1" dirty="0" smtClean="0"/>
              <a:t>ўзровень тэмы:</a:t>
            </a:r>
            <a:endParaRPr lang="ru-R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 smtClean="0"/>
              <a:t> </a:t>
            </a:r>
            <a:r>
              <a:rPr lang="be-BY" sz="2200" dirty="0"/>
              <a:t>«Склады слова» (выпрацоўваецца ўменне вылучаць склады ў слове з апорай на галосныя гукі);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 smtClean="0"/>
              <a:t> </a:t>
            </a:r>
            <a:r>
              <a:rPr lang="be-BY" sz="2200" dirty="0"/>
              <a:t>«Гука-літарны разбор слоў».</a:t>
            </a:r>
            <a:endParaRPr lang="ru-RU" sz="2200" dirty="0"/>
          </a:p>
          <a:p>
            <a:r>
              <a:rPr lang="be-BY" sz="2200" b="1" dirty="0" smtClean="0"/>
              <a:t>Выключаны тэмы:</a:t>
            </a:r>
            <a:endParaRPr lang="ru-R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 smtClean="0"/>
              <a:t>пра </a:t>
            </a:r>
            <a:r>
              <a:rPr lang="be-BY" sz="2200" dirty="0"/>
              <a:t>няпарныя звонкія і няпарныя глухія зычныя;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/>
              <a:t>агульнае паняцце пра арфаграму;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/>
              <a:t>правапіс літар </a:t>
            </a:r>
            <a:r>
              <a:rPr lang="be-BY" sz="2200" b="1" dirty="0"/>
              <a:t>і</a:t>
            </a:r>
            <a:r>
              <a:rPr lang="be-BY" sz="2200" dirty="0"/>
              <a:t>,</a:t>
            </a:r>
            <a:r>
              <a:rPr lang="be-BY" sz="2200" b="1" dirty="0"/>
              <a:t> й</a:t>
            </a:r>
            <a:r>
              <a:rPr lang="be-BY" sz="2200" dirty="0"/>
              <a:t>.</a:t>
            </a:r>
            <a:endParaRPr lang="ru-RU" sz="2200" dirty="0"/>
          </a:p>
          <a:p>
            <a:r>
              <a:rPr lang="be-BY" sz="2200" b="1" dirty="0" smtClean="0"/>
              <a:t>Перанесены тэмы:</a:t>
            </a:r>
            <a:endParaRPr lang="ru-R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 smtClean="0"/>
              <a:t>«Правапіс </a:t>
            </a:r>
            <a:r>
              <a:rPr lang="be-BY" sz="2200" b="1" dirty="0"/>
              <a:t>не</a:t>
            </a:r>
            <a:r>
              <a:rPr lang="be-BY" sz="2200" dirty="0"/>
              <a:t> з дзеясловамі» </a:t>
            </a:r>
            <a:r>
              <a:rPr lang="ru-RU" sz="2400" dirty="0" smtClean="0"/>
              <a:t>–</a:t>
            </a:r>
            <a:r>
              <a:rPr lang="be-BY" sz="2200" dirty="0" smtClean="0"/>
              <a:t> </a:t>
            </a:r>
            <a:r>
              <a:rPr lang="be-BY" sz="2200" dirty="0"/>
              <a:t>у ІІІ клас;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 smtClean="0"/>
              <a:t>«Канчатак</a:t>
            </a:r>
            <a:r>
              <a:rPr lang="be-BY" sz="2200" dirty="0"/>
              <a:t>», «Аснова» </a:t>
            </a:r>
            <a:r>
              <a:rPr lang="be-BY" sz="2200" dirty="0" smtClean="0"/>
              <a:t>- </a:t>
            </a:r>
            <a:r>
              <a:rPr lang="be-BY" sz="2200" dirty="0"/>
              <a:t>у ІІІ і </a:t>
            </a:r>
            <a:r>
              <a:rPr lang="en-US" sz="2200" dirty="0"/>
              <a:t>IV</a:t>
            </a:r>
            <a:r>
              <a:rPr lang="be-BY" sz="2200" dirty="0"/>
              <a:t> класы адпаведна.</a:t>
            </a:r>
            <a:endParaRPr lang="ru-RU" sz="2200" dirty="0"/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/>
              <a:t>БЕЛАРУСКАЯ МОВА</a:t>
            </a:r>
            <a:endParaRPr lang="ru-RU" sz="3600" dirty="0"/>
          </a:p>
          <a:p>
            <a:pPr algn="ctr"/>
            <a:r>
              <a:rPr lang="en-US" sz="2400" b="1" dirty="0" smtClean="0"/>
              <a:t>II</a:t>
            </a:r>
            <a:r>
              <a:rPr lang="be-BY" sz="2400" b="1" dirty="0" smtClean="0"/>
              <a:t> клас з рускай мовай навучання і выхавання</a:t>
            </a:r>
          </a:p>
          <a:p>
            <a:pPr algn="ctr"/>
            <a:endParaRPr lang="be-BY" sz="2400" b="1" dirty="0" smtClean="0"/>
          </a:p>
          <a:p>
            <a:r>
              <a:rPr lang="be-BY" sz="2200" b="1" dirty="0" smtClean="0"/>
              <a:t>Павялічана</a:t>
            </a:r>
            <a:r>
              <a:rPr lang="be-BY" sz="2200" dirty="0" smtClean="0"/>
              <a:t> </a:t>
            </a:r>
            <a:r>
              <a:rPr lang="be-BY" sz="2200" dirty="0"/>
              <a:t>колькасць гадзін на вывучэнне </a:t>
            </a:r>
            <a:r>
              <a:rPr lang="be-BY" sz="2200" b="1" i="1" dirty="0"/>
              <a:t>ўступнага курса</a:t>
            </a:r>
            <a:r>
              <a:rPr lang="be-BY" sz="2200" dirty="0"/>
              <a:t> (4,5 тыдня беларуская мова вывучаецца як інтэграваны курс без падзелу на ўрокі мовы і літаратурнага чытання (3 г на тыдзень)).</a:t>
            </a:r>
            <a:endParaRPr lang="ru-RU" sz="2200" dirty="0"/>
          </a:p>
          <a:p>
            <a:r>
              <a:rPr lang="be-BY" sz="2200" b="1" dirty="0"/>
              <a:t> </a:t>
            </a:r>
            <a:r>
              <a:rPr lang="be-BY" sz="2200" b="1" dirty="0" smtClean="0"/>
              <a:t>Павялічана </a:t>
            </a:r>
            <a:r>
              <a:rPr lang="be-BY" sz="2200" dirty="0" smtClean="0"/>
              <a:t>колькасць </a:t>
            </a:r>
            <a:r>
              <a:rPr lang="be-BY" sz="2200" dirty="0"/>
              <a:t>гадзін на вывучэнне раздзелаў «Гукі і літары», «Слова», «Сказ», «Тэкст».</a:t>
            </a:r>
            <a:endParaRPr lang="ru-RU" sz="2200" dirty="0"/>
          </a:p>
          <a:p>
            <a:r>
              <a:rPr lang="be-BY" sz="2200" b="1" dirty="0" smtClean="0"/>
              <a:t>Выключаны </a:t>
            </a:r>
            <a:r>
              <a:rPr lang="be-BY" sz="2200" dirty="0"/>
              <a:t>тэмы пра няпарныя звонкія і няпарныя глухія зычныя.</a:t>
            </a:r>
            <a:endParaRPr lang="ru-RU" sz="2200" dirty="0"/>
          </a:p>
          <a:p>
            <a:r>
              <a:rPr lang="be-BY" sz="2200" b="1" dirty="0"/>
              <a:t>На практычнай аснове прадугледжваецца:</a:t>
            </a:r>
            <a:endParaRPr lang="ru-R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/>
              <a:t>вызначэнне сувязі слоў у сказе па пытаннях;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200" dirty="0"/>
              <a:t>падзел тэксту на часткі.</a:t>
            </a:r>
            <a:endParaRPr lang="ru-RU" sz="2200" dirty="0"/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/>
              <a:t>БЕЛАРУСКАЯ МОВА</a:t>
            </a:r>
            <a:endParaRPr lang="ru-RU" sz="3600" dirty="0"/>
          </a:p>
          <a:p>
            <a:pPr algn="ctr"/>
            <a:r>
              <a:rPr lang="en-US" sz="2400" b="1" dirty="0" smtClean="0"/>
              <a:t>II</a:t>
            </a:r>
            <a:r>
              <a:rPr lang="en-US" sz="2400" b="1" dirty="0"/>
              <a:t>I</a:t>
            </a:r>
            <a:r>
              <a:rPr lang="be-BY" sz="2400" b="1" dirty="0" smtClean="0"/>
              <a:t> клас з беларускай і рускай мовамі навучання і выхавання</a:t>
            </a:r>
          </a:p>
          <a:p>
            <a:r>
              <a:rPr lang="be-BY" sz="2400" b="1" dirty="0" smtClean="0"/>
              <a:t>Перанесена</a:t>
            </a:r>
            <a:r>
              <a:rPr lang="be-BY" sz="2400" dirty="0" smtClean="0"/>
              <a:t> </a:t>
            </a:r>
            <a:r>
              <a:rPr lang="be-BY" sz="2400" dirty="0"/>
              <a:t>ў </a:t>
            </a:r>
            <a:r>
              <a:rPr lang="en-US" sz="2400" dirty="0"/>
              <a:t>IV</a:t>
            </a:r>
            <a:r>
              <a:rPr lang="be-BY" sz="2400" dirty="0"/>
              <a:t> клас тэма «Тыпы тэксту».</a:t>
            </a:r>
            <a:endParaRPr lang="ru-RU" sz="2400" dirty="0"/>
          </a:p>
          <a:p>
            <a:r>
              <a:rPr lang="be-BY" sz="2400" b="1" dirty="0"/>
              <a:t>Выключаны</a:t>
            </a:r>
            <a:r>
              <a:rPr lang="be-BY" sz="2400" dirty="0"/>
              <a:t> падзел сказаў паводле інтанацыі </a:t>
            </a:r>
            <a:r>
              <a:rPr lang="be-BY" sz="2400" dirty="0" smtClean="0"/>
              <a:t>(разглядаюцца </a:t>
            </a:r>
            <a:r>
              <a:rPr lang="be-BY" sz="2400" dirty="0"/>
              <a:t>толькі асаблівасці клічных </a:t>
            </a:r>
            <a:r>
              <a:rPr lang="be-BY" sz="2400" dirty="0" smtClean="0"/>
              <a:t>сказаў).</a:t>
            </a:r>
            <a:endParaRPr lang="ru-RU" sz="2400" dirty="0"/>
          </a:p>
          <a:p>
            <a:r>
              <a:rPr lang="be-BY" sz="2400" b="1" dirty="0"/>
              <a:t>Пераведзены з тэарэтычнага засваення на практычны ўзровень тэмы:</a:t>
            </a: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«Апорныя сказы тэксту» (выпрацоўваецца ўменне вылучаць важныя сказы ў тэксце);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«Ужыванне ў мове слоў з прыстаўкамі»;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«Ужыванне ў мове слоў з суфіксамі»;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«Разбор слоў па саставе».</a:t>
            </a:r>
            <a:endParaRPr lang="ru-RU" sz="2400" dirty="0"/>
          </a:p>
          <a:p>
            <a:r>
              <a:rPr lang="be-BY" sz="2400" b="1" dirty="0"/>
              <a:t>Уведзены тэмы:</a:t>
            </a: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«Канчатак»;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dirty="0"/>
              <a:t>«Правапіс </a:t>
            </a:r>
            <a:r>
              <a:rPr lang="be-BY" sz="2400" b="1" dirty="0"/>
              <a:t>не</a:t>
            </a:r>
            <a:r>
              <a:rPr lang="be-BY" sz="2400" dirty="0"/>
              <a:t> з дзеясловамі».</a:t>
            </a:r>
            <a:endParaRPr lang="ru-RU" sz="2400" dirty="0"/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 smtClean="0"/>
              <a:t>РУССКИЙ ЯЗЫК</a:t>
            </a:r>
          </a:p>
          <a:p>
            <a:pPr algn="ctr"/>
            <a:r>
              <a:rPr lang="be-BY" sz="3600" b="1" dirty="0" smtClean="0"/>
              <a:t>ОБУЧЕНИЕ ГРАМОТЕ</a:t>
            </a:r>
            <a:endParaRPr lang="ru-RU" sz="3600" dirty="0" smtClean="0"/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 </a:t>
            </a:r>
            <a:r>
              <a:rPr lang="ru-RU" sz="2400" dirty="0"/>
              <a:t>учебной программе </a:t>
            </a:r>
            <a:r>
              <a:rPr lang="ru-RU" sz="2400" dirty="0" smtClean="0"/>
              <a:t>представлен </a:t>
            </a:r>
            <a:r>
              <a:rPr lang="ru-RU" sz="2400" dirty="0"/>
              <a:t>один вариант содержания </a:t>
            </a:r>
            <a:r>
              <a:rPr lang="ru-RU" sz="2400" dirty="0" smtClean="0"/>
              <a:t>разделов «Обучение </a:t>
            </a:r>
            <a:r>
              <a:rPr lang="ru-RU" sz="2400" dirty="0"/>
              <a:t>чтению» и «Обучению </a:t>
            </a:r>
            <a:r>
              <a:rPr lang="ru-RU" sz="2400" dirty="0" smtClean="0"/>
              <a:t>письму» без </a:t>
            </a:r>
            <a:r>
              <a:rPr lang="ru-RU" sz="2400" dirty="0"/>
              <a:t>указания фамилии автора </a:t>
            </a:r>
            <a:r>
              <a:rPr lang="ru-RU" sz="2400" dirty="0" smtClean="0"/>
              <a:t>УМК.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Перенесено из подготовительного в основной период обучения первичное изучение букв и знакомство со смыслоразличительной ролью ударения.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 smtClean="0"/>
              <a:t>РУССКИЙ ЯЗЫК</a:t>
            </a:r>
          </a:p>
          <a:p>
            <a:r>
              <a:rPr lang="en-US" sz="2100" b="1" dirty="0"/>
              <a:t>II</a:t>
            </a:r>
            <a:r>
              <a:rPr lang="ru-RU" sz="2100" b="1" dirty="0"/>
              <a:t> класс </a:t>
            </a:r>
            <a:r>
              <a:rPr lang="ru-RU" sz="2100" b="1" dirty="0" smtClean="0"/>
              <a:t>с </a:t>
            </a:r>
            <a:r>
              <a:rPr lang="ru-RU" sz="2100" b="1" dirty="0"/>
              <a:t>русским языком обучения и </a:t>
            </a:r>
            <a:r>
              <a:rPr lang="ru-RU" sz="2100" b="1" dirty="0" smtClean="0"/>
              <a:t>воспитания</a:t>
            </a:r>
            <a:endParaRPr lang="ru-RU" sz="2100" b="1" dirty="0"/>
          </a:p>
          <a:p>
            <a:endParaRPr lang="ru-RU" sz="1400" b="1" dirty="0" smtClean="0"/>
          </a:p>
          <a:p>
            <a:r>
              <a:rPr lang="ru-RU" sz="2100" b="1" dirty="0" smtClean="0"/>
              <a:t>Переведено на практический уровень ознакомление 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smtClean="0"/>
              <a:t>однозначными </a:t>
            </a:r>
            <a:r>
              <a:rPr lang="ru-RU" sz="2100" dirty="0"/>
              <a:t>и многозначными </a:t>
            </a:r>
            <a:r>
              <a:rPr lang="ru-RU" sz="2100" dirty="0" smtClean="0"/>
              <a:t>словами;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smtClean="0"/>
              <a:t>прямым </a:t>
            </a:r>
            <a:r>
              <a:rPr lang="ru-RU" sz="2100" dirty="0"/>
              <a:t>и переносным значением </a:t>
            </a:r>
            <a:r>
              <a:rPr lang="ru-RU" sz="2100" dirty="0" smtClean="0"/>
              <a:t>слов.</a:t>
            </a:r>
            <a:endParaRPr lang="ru-RU" sz="2100" dirty="0"/>
          </a:p>
          <a:p>
            <a:r>
              <a:rPr lang="ru-RU" sz="800" b="1" dirty="0"/>
              <a:t> </a:t>
            </a:r>
            <a:endParaRPr lang="ru-RU" sz="800" dirty="0"/>
          </a:p>
          <a:p>
            <a:r>
              <a:rPr lang="en-US" sz="2100" b="1" dirty="0"/>
              <a:t>II</a:t>
            </a:r>
            <a:r>
              <a:rPr lang="ru-RU" sz="2100" b="1" dirty="0"/>
              <a:t> </a:t>
            </a:r>
            <a:r>
              <a:rPr lang="ru-RU" sz="2100" b="1" dirty="0" smtClean="0"/>
              <a:t>класс с  белорусским </a:t>
            </a:r>
            <a:r>
              <a:rPr lang="ru-RU" sz="2100" b="1" dirty="0"/>
              <a:t>языком обучения и </a:t>
            </a:r>
            <a:r>
              <a:rPr lang="ru-RU" sz="2100" b="1" dirty="0" smtClean="0"/>
              <a:t>воспитания</a:t>
            </a:r>
          </a:p>
          <a:p>
            <a:endParaRPr lang="ru-RU" sz="800" b="1" dirty="0"/>
          </a:p>
          <a:p>
            <a:r>
              <a:rPr lang="ru-RU" sz="2100" b="1" dirty="0" smtClean="0"/>
              <a:t>Включены в раздел </a:t>
            </a:r>
            <a:r>
              <a:rPr lang="ru-RU" sz="2100" b="1" i="1" dirty="0"/>
              <a:t>«Язык и речь»</a:t>
            </a:r>
            <a:r>
              <a:rPr lang="ru-RU" sz="2100" b="1" dirty="0"/>
              <a:t> темы, предполагающие знакомство со (с):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значением слова;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однозначными и многозначными словами;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прямым и переносным значением слов (на практическом </a:t>
            </a:r>
            <a:r>
              <a:rPr lang="ru-RU" sz="2100" dirty="0" smtClean="0"/>
              <a:t>уровне);</a:t>
            </a:r>
            <a:endParaRPr lang="ru-RU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толковым и орфографическим словарями;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словами с близким и противоположным значением;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предлогом;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/>
              <a:t>корнем слова, единообразным написанием корней в однокоренных словах.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7334250" cy="5832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0620" y="404664"/>
            <a:ext cx="786182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 smtClean="0"/>
              <a:t>РУССКИЙ ЯЗЫК</a:t>
            </a:r>
          </a:p>
          <a:p>
            <a:pPr algn="ctr"/>
            <a:endParaRPr lang="be-BY" sz="3600" b="1" dirty="0" smtClean="0"/>
          </a:p>
          <a:p>
            <a:r>
              <a:rPr lang="en-US" sz="2400" b="1" dirty="0" smtClean="0"/>
              <a:t>II</a:t>
            </a:r>
            <a:r>
              <a:rPr lang="en-US" sz="2400" b="1" dirty="0"/>
              <a:t>I</a:t>
            </a:r>
            <a:r>
              <a:rPr lang="ru-RU" sz="2400" b="1" dirty="0" smtClean="0"/>
              <a:t> </a:t>
            </a:r>
            <a:r>
              <a:rPr lang="ru-RU" sz="2400" b="1" dirty="0"/>
              <a:t>класс </a:t>
            </a:r>
            <a:r>
              <a:rPr lang="ru-RU" sz="2400" b="1" dirty="0" smtClean="0"/>
              <a:t>с белорусским и русским языками </a:t>
            </a:r>
            <a:r>
              <a:rPr lang="ru-RU" sz="2400" b="1" dirty="0"/>
              <a:t>обучения и </a:t>
            </a:r>
            <a:r>
              <a:rPr lang="ru-RU" sz="2400" b="1" dirty="0" smtClean="0"/>
              <a:t>воспитания</a:t>
            </a:r>
          </a:p>
          <a:p>
            <a:endParaRPr lang="ru-RU" sz="2100" b="1" dirty="0"/>
          </a:p>
          <a:p>
            <a:r>
              <a:rPr lang="ru-RU" sz="2400" b="1" dirty="0"/>
              <a:t>Введено знакомство с</a:t>
            </a:r>
            <a:r>
              <a:rPr lang="ru-RU" sz="2400" b="1" dirty="0" smtClean="0"/>
              <a:t>:</a:t>
            </a:r>
          </a:p>
          <a:p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фразеологизмами (на практическом уровне);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одушевленными и неодушевленными именами существительными.</a:t>
            </a:r>
          </a:p>
          <a:p>
            <a:pPr algn="just"/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709</TotalTime>
  <Words>1087</Words>
  <Application>Microsoft Office PowerPoint</Application>
  <PresentationFormat>Экран (4:3)</PresentationFormat>
  <Paragraphs>197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       </vt:lpstr>
      <vt:lpstr>  </vt:lpstr>
      <vt:lpstr>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</vt:lpstr>
      <vt:lpstr>   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</dc:creator>
  <cp:lastModifiedBy>Пользователь</cp:lastModifiedBy>
  <cp:revision>42</cp:revision>
  <dcterms:created xsi:type="dcterms:W3CDTF">2016-07-06T10:24:37Z</dcterms:created>
  <dcterms:modified xsi:type="dcterms:W3CDTF">2017-08-15T16:27:26Z</dcterms:modified>
</cp:coreProperties>
</file>