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71" r:id="rId13"/>
    <p:sldId id="273" r:id="rId14"/>
    <p:sldId id="283" r:id="rId15"/>
    <p:sldId id="274" r:id="rId16"/>
    <p:sldId id="275" r:id="rId17"/>
    <p:sldId id="276" r:id="rId18"/>
    <p:sldId id="287" r:id="rId19"/>
    <p:sldId id="288" r:id="rId20"/>
    <p:sldId id="289" r:id="rId21"/>
    <p:sldId id="290" r:id="rId22"/>
    <p:sldId id="291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E78C4-E2C7-4E64-8599-47302D4E05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0CDC9-18D5-4C7A-9FCD-EAE83B709F71}">
      <dgm:prSet phldrT="[Текст]"/>
      <dgm:spPr/>
      <dgm:t>
        <a:bodyPr/>
        <a:lstStyle/>
        <a:p>
          <a:r>
            <a:rPr lang="be-BY" dirty="0" smtClean="0"/>
            <a:t>ПРАЦЯЖНІК</a:t>
          </a:r>
          <a:endParaRPr lang="ru-RU" dirty="0"/>
        </a:p>
      </dgm:t>
    </dgm:pt>
    <dgm:pt modelId="{CD42C91D-87B7-4F1F-863B-7650BC185FB9}" type="parTrans" cxnId="{EC547320-BB66-4535-8E8D-F01EFD1B7BF8}">
      <dgm:prSet/>
      <dgm:spPr/>
      <dgm:t>
        <a:bodyPr/>
        <a:lstStyle/>
        <a:p>
          <a:endParaRPr lang="ru-RU"/>
        </a:p>
      </dgm:t>
    </dgm:pt>
    <dgm:pt modelId="{8066BCC9-2C7B-43AE-A69C-0446685A3BD6}" type="sibTrans" cxnId="{EC547320-BB66-4535-8E8D-F01EFD1B7BF8}">
      <dgm:prSet/>
      <dgm:spPr/>
      <dgm:t>
        <a:bodyPr/>
        <a:lstStyle/>
        <a:p>
          <a:endParaRPr lang="ru-RU"/>
        </a:p>
      </dgm:t>
    </dgm:pt>
    <dgm:pt modelId="{ACCA08EA-7857-42BB-9CAA-0DD9AB469923}" type="pres">
      <dgm:prSet presAssocID="{947E78C4-E2C7-4E64-8599-47302D4E0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3BE15-8754-41CB-BE53-CB82D0DAF7B5}" type="pres">
      <dgm:prSet presAssocID="{9CC0CDC9-18D5-4C7A-9FCD-EAE83B709F71}" presName="parentText" presStyleLbl="node1" presStyleIdx="0" presStyleCnt="1" custScaleX="68546" custScaleY="77582" custLinFactNeighborX="25211" custLinFactNeighborY="56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47320-BB66-4535-8E8D-F01EFD1B7BF8}" srcId="{947E78C4-E2C7-4E64-8599-47302D4E05C1}" destId="{9CC0CDC9-18D5-4C7A-9FCD-EAE83B709F71}" srcOrd="0" destOrd="0" parTransId="{CD42C91D-87B7-4F1F-863B-7650BC185FB9}" sibTransId="{8066BCC9-2C7B-43AE-A69C-0446685A3BD6}"/>
    <dgm:cxn modelId="{0C87FE94-EA56-4A51-B862-B06C78A65C83}" type="presOf" srcId="{947E78C4-E2C7-4E64-8599-47302D4E05C1}" destId="{ACCA08EA-7857-42BB-9CAA-0DD9AB469923}" srcOrd="0" destOrd="0" presId="urn:microsoft.com/office/officeart/2005/8/layout/vList2"/>
    <dgm:cxn modelId="{2D260A8B-AA81-4C85-B889-C1EF219FBA91}" type="presOf" srcId="{9CC0CDC9-18D5-4C7A-9FCD-EAE83B709F71}" destId="{71E3BE15-8754-41CB-BE53-CB82D0DAF7B5}" srcOrd="0" destOrd="0" presId="urn:microsoft.com/office/officeart/2005/8/layout/vList2"/>
    <dgm:cxn modelId="{4962D4DA-33B5-43CC-8A6E-F441C6421D63}" type="presParOf" srcId="{ACCA08EA-7857-42BB-9CAA-0DD9AB469923}" destId="{71E3BE15-8754-41CB-BE53-CB82D0DAF7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9387E-FD50-444D-AC89-458D5B145303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2695A-03CE-41FB-8E86-D4EA3DE76D4D}">
      <dgm:prSet phldrT="[Текст]"/>
      <dgm:spPr/>
      <dgm:t>
        <a:bodyPr/>
        <a:lstStyle/>
        <a:p>
          <a:r>
            <a:rPr lang="be-BY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УСЕ АДКАЗЫ ПРАВІЛЬНЫЯ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31BB8-D1F1-481E-814B-B7AA5A21028A}" type="parTrans" cxnId="{881A9E00-3404-4D77-AE69-55D3B6B491AA}">
      <dgm:prSet/>
      <dgm:spPr/>
      <dgm:t>
        <a:bodyPr/>
        <a:lstStyle/>
        <a:p>
          <a:endParaRPr lang="ru-RU"/>
        </a:p>
      </dgm:t>
    </dgm:pt>
    <dgm:pt modelId="{0AD8E4F1-F6AE-4D7D-8EA1-B8CC96A5DD23}" type="sibTrans" cxnId="{881A9E00-3404-4D77-AE69-55D3B6B491AA}">
      <dgm:prSet/>
      <dgm:spPr/>
      <dgm:t>
        <a:bodyPr/>
        <a:lstStyle/>
        <a:p>
          <a:endParaRPr lang="ru-RU"/>
        </a:p>
      </dgm:t>
    </dgm:pt>
    <dgm:pt modelId="{4DD075B9-71E7-4DB6-BA6A-A82DE171A0FA}" type="pres">
      <dgm:prSet presAssocID="{1F89387E-FD50-444D-AC89-458D5B145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4E79C-9F93-45B0-A390-CF4571A8AF07}" type="pres">
      <dgm:prSet presAssocID="{3612695A-03CE-41FB-8E86-D4EA3DE76D4D}" presName="parentText" presStyleLbl="node1" presStyleIdx="0" presStyleCnt="1" custLinFactY="796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A9E00-3404-4D77-AE69-55D3B6B491AA}" srcId="{1F89387E-FD50-444D-AC89-458D5B145303}" destId="{3612695A-03CE-41FB-8E86-D4EA3DE76D4D}" srcOrd="0" destOrd="0" parTransId="{19A31BB8-D1F1-481E-814B-B7AA5A21028A}" sibTransId="{0AD8E4F1-F6AE-4D7D-8EA1-B8CC96A5DD23}"/>
    <dgm:cxn modelId="{1B1168F6-695F-40D5-B2C1-5E230398A5AA}" type="presOf" srcId="{1F89387E-FD50-444D-AC89-458D5B145303}" destId="{4DD075B9-71E7-4DB6-BA6A-A82DE171A0FA}" srcOrd="0" destOrd="0" presId="urn:microsoft.com/office/officeart/2005/8/layout/vList2"/>
    <dgm:cxn modelId="{5C8A10E0-883D-4EEF-9813-D9AB6FF3F7BC}" type="presOf" srcId="{3612695A-03CE-41FB-8E86-D4EA3DE76D4D}" destId="{29E4E79C-9F93-45B0-A390-CF4571A8AF07}" srcOrd="0" destOrd="0" presId="urn:microsoft.com/office/officeart/2005/8/layout/vList2"/>
    <dgm:cxn modelId="{A49B29E1-4728-4579-A86D-929BD488F26E}" type="presParOf" srcId="{4DD075B9-71E7-4DB6-BA6A-A82DE171A0FA}" destId="{29E4E79C-9F93-45B0-A390-CF4571A8AF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20CC13-8099-4023-A3B9-A22F2901F08D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C3571C-8954-4D8A-97B2-C666B087F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astaunik.info/" TargetMode="External"/><Relationship Id="rId2" Type="http://schemas.openxmlformats.org/officeDocument/2006/relationships/hyperlink" Target="http://belkabinet.b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acenka.by/" TargetMode="External"/><Relationship Id="rId4" Type="http://schemas.openxmlformats.org/officeDocument/2006/relationships/hyperlink" Target="http://migalayte.ucoz.ru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ntu-help.net/Onlaien-testi-po-fizike/" TargetMode="External"/><Relationship Id="rId3" Type="http://schemas.openxmlformats.org/officeDocument/2006/relationships/hyperlink" Target="http://testy.by/quiz" TargetMode="External"/><Relationship Id="rId7" Type="http://schemas.openxmlformats.org/officeDocument/2006/relationships/hyperlink" Target="http://alma.by/" TargetMode="External"/><Relationship Id="rId2" Type="http://schemas.openxmlformats.org/officeDocument/2006/relationships/hyperlink" Target="https://adukar.by/ct-onl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stirovanie.org/testy/index.php" TargetMode="External"/><Relationship Id="rId11" Type="http://schemas.openxmlformats.org/officeDocument/2006/relationships/hyperlink" Target="http://www.brsu.by/abi/onlajn-testirovanie-po-belorusskomu-yazyku" TargetMode="External"/><Relationship Id="rId5" Type="http://schemas.openxmlformats.org/officeDocument/2006/relationships/hyperlink" Target="http://vedy.by/" TargetMode="External"/><Relationship Id="rId10" Type="http://schemas.openxmlformats.org/officeDocument/2006/relationships/hyperlink" Target="http://www.mozg.by/tests" TargetMode="External"/><Relationship Id="rId4" Type="http://schemas.openxmlformats.org/officeDocument/2006/relationships/hyperlink" Target="https://ct-online.by/" TargetMode="External"/><Relationship Id="rId9" Type="http://schemas.openxmlformats.org/officeDocument/2006/relationships/hyperlink" Target="http://www.kudapostupat.by/article/item/id/140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b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389" y="332656"/>
            <a:ext cx="7858148" cy="4581128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5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54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Мадэляванне </a:t>
            </a:r>
            <a:r>
              <a:rPr lang="be-BY" sz="54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ўрокаў беларускай мовы і літаратуры з </a:t>
            </a:r>
            <a:r>
              <a:rPr lang="be-BY" sz="54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выкарыстаннем </a:t>
            </a:r>
            <a:r>
              <a:rPr lang="be-BY" sz="54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596304" cy="14498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 </a:t>
            </a:r>
            <a:endParaRPr lang="be-BY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e-BY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 мовы і літаратуры </a:t>
            </a:r>
            <a:endParaRPr lang="be-BY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e-BY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дзяржаўнай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установы адукацыі </a:t>
            </a:r>
            <a:endParaRPr lang="be-BY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e-BY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Сярэдняя школа № 6 г</a:t>
            </a:r>
            <a:r>
              <a:rPr lang="be-BY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Мазыра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r"/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Місевіч Т.А.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 </a:t>
            </a:r>
            <a:r>
              <a:rPr lang="ru-RU" sz="6600" dirty="0" smtClean="0"/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922644"/>
            <a:ext cx="2533567" cy="4308527"/>
            <a:chOff x="0" y="928673"/>
            <a:chExt cx="2533567" cy="4308527"/>
          </a:xfrm>
          <a:solidFill>
            <a:srgbClr val="0066CC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928673"/>
              <a:ext cx="2533567" cy="430852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23679" y="1052352"/>
              <a:ext cx="2286209" cy="4061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собныя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формы 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прымянення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інфармацый-ных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тэхналогій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вучэбных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kern="1200" baseline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занятках</a:t>
              </a:r>
              <a:r>
                <a:rPr lang="ru-RU" sz="24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400" b="1" kern="12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07904" y="188640"/>
            <a:ext cx="5436096" cy="6048671"/>
            <a:chOff x="4183715" y="-157423"/>
            <a:chExt cx="5760640" cy="6264695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4183715" y="-157423"/>
              <a:ext cx="5760640" cy="626469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трелка вправо 4"/>
            <p:cNvSpPr/>
            <p:nvPr/>
          </p:nvSpPr>
          <p:spPr>
            <a:xfrm>
              <a:off x="4185808" y="791538"/>
              <a:ext cx="4042178" cy="4366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Каляровыя малюнкі і фота-падручнікі і метадычныя дапаможнікі;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Слайд-шоў–ілюстрацыі</a:t>
              </a: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3d</a:t>
              </a: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малюнкі і мадэлі;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Анімацыі–кароткія “ажыўшыя малюнкі”;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Інтэрактыўныя мадэлі –анімацыі;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Інтэрактыўныя малюнкі;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Дапаможны матэрыял;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Заданні з выбарам адказу.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6430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en-US" sz="3600" dirty="0" smtClean="0"/>
              <a:t>   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28817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e-BY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агчымасці прымянення інфармацыйных тэхналогіяй на кожным этапе ўрока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9857130"/>
              </p:ext>
            </p:extLst>
          </p:nvPr>
        </p:nvGraphicFramePr>
        <p:xfrm>
          <a:off x="899592" y="404664"/>
          <a:ext cx="8136902" cy="58954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12300"/>
                <a:gridCol w="3743424"/>
                <a:gridCol w="1681178"/>
              </a:tblGrid>
              <a:tr h="6400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Прымяненне</a:t>
                      </a:r>
                      <a:r>
                        <a:rPr kumimoji="0"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</a:t>
                      </a:r>
                      <a:r>
                        <a:rPr kumimoji="0" lang="be-BY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kumimoji="0" lang="ru-RU" sz="18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працы</a:t>
                      </a:r>
                      <a:r>
                        <a:rPr kumimoji="0"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167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Арганізацыя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пача</a:t>
                      </a:r>
                      <a:r>
                        <a:rPr kumimoji="0" lang="be-BY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тку ўрока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праверка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выканання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be-BY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дамашн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яга </a:t>
                      </a:r>
                      <a:r>
                        <a:rPr kumimoji="0" lang="be-BY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задання </a:t>
                      </a:r>
                      <a:endParaRPr lang="ru-RU" sz="16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be-BY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ыкананне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разміначн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кантрольных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тэставых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заданняў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Выкарыстанне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трэнажораў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Выкананне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творчых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заданняў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рашэнне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праблемных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сітуацый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4.Электронны</a:t>
                      </a:r>
                      <a:r>
                        <a:rPr kumimoji="0" lang="be-BY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дамаш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заданні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дывідуальная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франтальная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групавая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138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Засваенне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новых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ведаў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спосабаў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еяння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першасная</a:t>
                      </a:r>
                      <a:r>
                        <a:rPr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праверка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разумення</a:t>
                      </a:r>
                      <a:endParaRPr lang="ru-RU" sz="16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75" marR="31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йн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суправаджэнне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тлумачэння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новага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матэрыялу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Слайд-суправаджэнне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ўрока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Урок-прэзентацыя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Навучальны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праект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Індывідуальная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франтальная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be-BY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групавая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  <a:tr h="66231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Замацаванне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ведаў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спосабаў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дзеянняў</a:t>
                      </a:r>
                      <a:endParaRPr lang="ru-RU" sz="16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Выкананне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тэставых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заданняў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афармленне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тэмы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Міні-даследчая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праца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Індывідуальная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групавая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Абагульненне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сістэматызацыя</a:t>
                      </a:r>
                      <a:r>
                        <a:rPr lang="ru-RU" sz="16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ведаў</a:t>
                      </a:r>
                      <a:endParaRPr lang="ru-RU" sz="16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1.Электронное 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ворчае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стварэнне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прэзентацыі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дакладу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паведамленн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рэферата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Даследчы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праект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Індывідуальная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групавая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252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Кантроль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самаправерка</a:t>
                      </a:r>
                      <a:r>
                        <a:rPr kumimoji="0" lang="ru-RU" sz="16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ведаў</a:t>
                      </a:r>
                      <a:endParaRPr lang="ru-RU" sz="16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1.Даследчы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праект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Кантрольнае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тэс</a:t>
                      </a:r>
                      <a:r>
                        <a:rPr lang="be-BY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ціра</a:t>
                      </a:r>
                      <a:r>
                        <a:rPr lang="ru-RU" sz="1400" kern="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ванне</a:t>
                      </a:r>
                      <a:r>
                        <a:rPr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3.Творчыя </a:t>
                      </a:r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заданні</a:t>
                      </a:r>
                      <a:r>
                        <a:rPr kumimoji="0" lang="ru-RU" sz="1400" kern="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Індывідуальная</a:t>
                      </a:r>
                      <a:endParaRPr lang="ru-RU" sz="1400" b="1" kern="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153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3429" y="26064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АРГАНІЗАЦЫЯ ПАЧА</a:t>
            </a:r>
            <a:r>
              <a:rPr kumimoji="0" lang="be-BY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ТКУ ЎРОКА</a:t>
            </a:r>
            <a:r>
              <a:rPr kumimoji="0" lang="ru-RU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ПРАВЕРКА ВЫКАНАННЯ </a:t>
            </a:r>
            <a:r>
              <a:rPr kumimoji="0" lang="be-BY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ДАМАШН</a:t>
            </a:r>
            <a:r>
              <a:rPr kumimoji="0" lang="ru-RU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ЯГА </a:t>
            </a:r>
            <a:r>
              <a:rPr kumimoji="0" lang="be-BY" sz="3200" b="1" kern="100" baseline="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ЗАДАННЯ </a:t>
            </a:r>
            <a:endParaRPr lang="ru-RU" sz="3200" b="1" kern="100" baseline="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939" y="2060849"/>
            <a:ext cx="4819571" cy="340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1" t="8774" r="8243" b="7464"/>
          <a:stretch/>
        </p:blipFill>
        <p:spPr bwMode="auto">
          <a:xfrm>
            <a:off x="7092280" y="2780928"/>
            <a:ext cx="1564815" cy="158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0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346535"/>
              </p:ext>
            </p:extLst>
          </p:nvPr>
        </p:nvGraphicFramePr>
        <p:xfrm>
          <a:off x="1043608" y="908720"/>
          <a:ext cx="7848874" cy="3352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2451"/>
                <a:gridCol w="1728192"/>
                <a:gridCol w="2088231"/>
              </a:tblGrid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Адносіны паміж 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часткамі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be-BY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 </a:t>
                      </a:r>
                      <a:endParaRPr lang="be-BY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ўставіць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737870" algn="l"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 прыпынку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spc="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e-BY" sz="2000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.[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2000" spc="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[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20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раскрывае, паясняе, удакладняе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іменна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" indent="-8890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be-BY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8890" indent="-8890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[  </a:t>
                      </a:r>
                      <a:r>
                        <a:rPr lang="be-BY" sz="2000" spc="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[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be-BY" sz="20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прычына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бо, таму што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 indent="-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[   </a:t>
                      </a:r>
                      <a:r>
                        <a:rPr lang="be-BY" sz="2000" spc="3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[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be-BY" sz="20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дапаўняе выказнік, выражаны дзеясловам успрымання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што, як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[  ] 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 ] прамое 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пытанне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206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0">
                <a:tc>
                  <a:txBody>
                    <a:bodyPr/>
                    <a:lstStyle/>
                    <a:p>
                      <a:pPr marR="9753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e-BY" sz="20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5.[усё</a:t>
                      </a:r>
                      <a:r>
                        <a:rPr lang="be-BY" sz="2000" spc="2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[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20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be-BY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адно</a:t>
                      </a: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вось што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68121172"/>
              </p:ext>
            </p:extLst>
          </p:nvPr>
        </p:nvGraphicFramePr>
        <p:xfrm>
          <a:off x="197971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94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466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ЗАСВАЕННЕ НОВЫХ ВЕДАЎ І СПОСАБАЎ </a:t>
            </a:r>
            <a:r>
              <a:rPr lang="be-BY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ЕЯННЯ, ПЕРШАСНАЯ ПРАВЕРКА РАЗУМЕННЯ</a:t>
            </a:r>
            <a:br>
              <a:rPr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200" dirty="0" smtClean="0">
                <a:effectLst/>
              </a:rPr>
              <a:t>Суаднясіце </a:t>
            </a:r>
            <a:r>
              <a:rPr lang="be-BY" sz="3200" dirty="0">
                <a:effectLst/>
              </a:rPr>
              <a:t>пункты правіла з прыкладам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b="1" kern="100" baseline="0" dirty="0">
              <a:solidFill>
                <a:srgbClr val="CC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7691202"/>
              </p:ext>
            </p:extLst>
          </p:nvPr>
        </p:nvGraphicFramePr>
        <p:xfrm>
          <a:off x="1187624" y="2204864"/>
          <a:ext cx="7344816" cy="3496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8347"/>
                <a:gridCol w="4216469"/>
              </a:tblGrid>
              <a:tr h="188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Адносіны паміж часткамі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737870"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Прыклады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290696">
                <a:tc>
                  <a:txBody>
                    <a:bodyPr/>
                    <a:lstStyle/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endParaRPr lang="be-BY" sz="1400" spc="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be-BY" sz="1400" spc="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e-BY" sz="1400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.[час,умова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]—[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" indent="-8890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а)Адчынеш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фортку—павее халадок.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[  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]—[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вынік, вывад, заключэнне 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 indent="-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indent="-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б)Гаспадарка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яе невялікая—Даша адна спраўлялася з ёю.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13722">
                <a:tc>
                  <a:txBody>
                    <a:bodyPr/>
                    <a:lstStyle/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[   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]—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параўнанне]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be-BY" sz="1400" spc="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17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в)Слова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сказаў—сякераю адсек.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533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[супрацьпастаўленне  ] — [супрацьпастаўленне  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2065"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г)Мы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паспрабавалі абняць дуб-велікан учатырох—не хапіла рук.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66698">
                <a:tc>
                  <a:txBody>
                    <a:bodyPr/>
                    <a:lstStyle/>
                    <a:p>
                      <a:pPr marR="6477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5.[ ]—[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2 частках-хуткая змена падзей, нечаканы вынік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д)Зачэпіш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галінку—на галаву снег, як са страхі.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75009"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be-BY" sz="1400" spc="2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be-BY" sz="1400" spc="2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.[  ]—[так,такі,гэта,то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7536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be-BY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е)У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 валасы дужа мяккія—такія звычайна ў жанчын бываюць.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37853"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[  ], [  ]—[вынікова-абагульняльнае значэнне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75360"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be-BY" sz="1400" spc="2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18415" algn="just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ж)Стракозы </a:t>
                      </a:r>
                      <a:r>
                        <a:rPr lang="be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ляталі над травой, у паветры таўкліся камары, воблакі павольна плылі ў вышыні і знікалі—усё гэта прадказвалі цёплыя дні.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799217031"/>
              </p:ext>
            </p:extLst>
          </p:nvPr>
        </p:nvGraphicFramePr>
        <p:xfrm>
          <a:off x="4860032" y="5229200"/>
          <a:ext cx="417646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650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6563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ЗАМАЦАВАННЕ ВЕДАЎ І </a:t>
            </a:r>
            <a:br>
              <a:rPr kumimoji="0" lang="ru-RU" sz="36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СПОСАБАЎ ДЗЕЯННЯЎ</a:t>
            </a:r>
            <a:endParaRPr lang="ru-RU" sz="3600" b="1" kern="100" baseline="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556792"/>
            <a:ext cx="8352928" cy="72008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be-BY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Спішыце, устаўляючы прапушчаныя літары, раскрываючы дужкі і расстаўляючы знакі прыпынку: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43609" y="2420888"/>
            <a:ext cx="38884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49263" algn="ctr">
              <a:buFontTx/>
              <a:buNone/>
            </a:pPr>
            <a:r>
              <a:rPr lang="en-US" altLang="ru-RU" b="1" u="sng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e-BY" altLang="ru-RU" b="1" u="sng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варыянт</a:t>
            </a:r>
          </a:p>
          <a:p>
            <a:pPr marL="0" indent="449263">
              <a:buFontTx/>
              <a:buNone/>
            </a:pPr>
            <a:r>
              <a:rPr lang="be-BY" altLang="ru-RU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Васіль а...чуваў што (з)заду стаіць маці пазірае (у)след ласкавая і гордая і ад гэтага ў руках сілы быццам большала.</a:t>
            </a:r>
            <a:endParaRPr lang="ru-RU" altLang="ru-RU" kern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76056" y="2420888"/>
            <a:ext cx="3706117" cy="36724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60363" algn="ctr">
              <a:buFontTx/>
              <a:buNone/>
            </a:pPr>
            <a:r>
              <a:rPr lang="en-US" altLang="ru-RU" b="1" u="sng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e-BY" altLang="ru-RU" b="1" u="sng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варыянт</a:t>
            </a:r>
          </a:p>
          <a:p>
            <a:pPr marL="0" indent="360363">
              <a:buFontTx/>
              <a:buNone/>
            </a:pPr>
            <a:r>
              <a:rPr lang="be-BY" altLang="ru-RU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(Па)абапал вузкага гасцінца зарос..ага мя...кай мураўкай ляжала (не)агляднае поле залацістага жыта. </a:t>
            </a:r>
            <a:endParaRPr lang="ru-RU" altLang="ru-RU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6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/>
          <a:lstStyle/>
          <a:p>
            <a:pPr algn="ctr"/>
            <a:r>
              <a:rPr lang="be-BY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ПРАВЯРАЕМ: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950096"/>
            <a:ext cx="4032447" cy="5215208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60363" algn="ctr">
              <a:buFont typeface="Wingdings 2"/>
              <a:buNone/>
            </a:pPr>
            <a:r>
              <a:rPr lang="en-US" altLang="ru-RU" sz="3600" b="1" u="sng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e-BY" altLang="ru-RU" sz="3600" b="1" u="sng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варыянт</a:t>
            </a:r>
          </a:p>
          <a:p>
            <a:pPr marL="0" indent="360363">
              <a:buFontTx/>
              <a:buNone/>
            </a:pP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Васіль а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чуваў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што 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 стаіць маці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пазірае 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ласкавая і гордая, </a:t>
            </a:r>
            <a:r>
              <a:rPr lang="be-BY" altLang="ru-RU" sz="3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ад гэтага ў руках і нагах сілы быццам большала</a:t>
            </a:r>
            <a:endParaRPr lang="ru-RU" altLang="ru-RU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04048" y="1124744"/>
            <a:ext cx="3888432" cy="4649787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60363">
              <a:buFont typeface="Wingdings 2"/>
              <a:buNone/>
            </a:pPr>
            <a:r>
              <a:rPr lang="en-US" altLang="ru-RU" b="1" u="sng" kern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e-BY" altLang="ru-RU" b="1" u="sng" kern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варыянт</a:t>
            </a:r>
          </a:p>
          <a:p>
            <a:pPr marL="0" indent="360363">
              <a:buFontTx/>
              <a:buNone/>
            </a:pPr>
            <a:r>
              <a:rPr lang="be-BY" altLang="ru-RU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Паа</a:t>
            </a:r>
            <a:r>
              <a:rPr lang="be-BY" altLang="ru-RU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бапал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вузкага гасцінца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заросшага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be-BY" altLang="ru-RU" sz="36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мураўкай,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ляжала </a:t>
            </a:r>
            <a:r>
              <a:rPr lang="be-BY" altLang="ru-RU" sz="3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</a:t>
            </a:r>
            <a:r>
              <a:rPr lang="be-BY" altLang="ru-R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гляднае поле залацістага жыта.</a:t>
            </a:r>
            <a:endParaRPr lang="ru-RU" altLang="ru-RU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ШТО ВЫВУЧЫЛІ НА ЎРОКУ ?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1424228" cy="15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23569"/>
            <a:ext cx="3600400" cy="23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14556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5" t="3002" r="12725" b="5585"/>
          <a:stretch/>
        </p:blipFill>
        <p:spPr bwMode="auto">
          <a:xfrm>
            <a:off x="2975498" y="3429000"/>
            <a:ext cx="3329126" cy="204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825277" y="5589240"/>
            <a:ext cx="4958694" cy="898340"/>
            <a:chOff x="0" y="149"/>
            <a:chExt cx="4958694" cy="898340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49"/>
              <a:ext cx="4958694" cy="898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3853" y="44002"/>
              <a:ext cx="4870988" cy="8106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 СЛОВА</a:t>
              </a:r>
              <a:endParaRPr lang="ru-RU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66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ЯК НАЗЫВАЕЦЦА НАЙМЕНШАЯ ЧАСТКА СЛОВА?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33979"/>
            <a:ext cx="64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825277" y="5589240"/>
            <a:ext cx="4958694" cy="898340"/>
            <a:chOff x="0" y="149"/>
            <a:chExt cx="4958694" cy="89834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49"/>
              <a:ext cx="4958694" cy="898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3853" y="44002"/>
              <a:ext cx="4870988" cy="8106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МАРФЕМА</a:t>
              </a:r>
              <a:endParaRPr lang="ru-RU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13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</a:t>
            </a:r>
            <a:r>
              <a:rPr lang="en-US" sz="7200" dirty="0" smtClean="0"/>
              <a:t> </a:t>
            </a:r>
            <a:endParaRPr lang="ru-RU" sz="7200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камунікатыўных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цывілізацыі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дастаткова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востра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адчуваецца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патрэба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выпускніках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накіраваных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самаразвіццё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самарэалізацыю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ўмеюць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аперыраваць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атрыманымі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валодаюць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развітымі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пазнавальнымі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запатрабаваннямі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арыентавацца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асяроддзі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прадуктыўна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эфектыўна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супрацоўнічаць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адэкватна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ацэньваць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свае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дасягненні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выпускніках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гатовых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самастойнага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жыццёвага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выбару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ЯКІЯ </a:t>
            </a:r>
            <a:r>
              <a:rPr lang="be-BY" smtClean="0"/>
              <a:t>МАРФЕМЫ СЛУЖАЦЬ </a:t>
            </a:r>
            <a:r>
              <a:rPr lang="be-BY" dirty="0" smtClean="0"/>
              <a:t>ДЛЯ ЎТВАРЭННЯ НОВЫХ СЛОЎ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94" b="13301"/>
          <a:stretch/>
        </p:blipFill>
        <p:spPr bwMode="auto">
          <a:xfrm>
            <a:off x="1187624" y="1412776"/>
            <a:ext cx="4572000" cy="2547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35248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894864" y="1916832"/>
            <a:ext cx="2880299" cy="1170000"/>
            <a:chOff x="1607850" y="33999"/>
            <a:chExt cx="2880299" cy="117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607850" y="33999"/>
              <a:ext cx="2880299" cy="117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664965" y="91114"/>
              <a:ext cx="2766069" cy="105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ПРЫСТАЎКА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47664" y="4509120"/>
            <a:ext cx="2880299" cy="1170000"/>
            <a:chOff x="1607850" y="33999"/>
            <a:chExt cx="2880299" cy="117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07850" y="33999"/>
              <a:ext cx="2880299" cy="117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664965" y="91114"/>
              <a:ext cx="2766069" cy="105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СУФІКС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3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ШТО АБ’ЯДНОЎВАЕ РОДНАСНЫЯ СЛОВЫ</a:t>
            </a:r>
            <a:endParaRPr lang="ru-RU" dirty="0"/>
          </a:p>
        </p:txBody>
      </p:sp>
      <p:pic>
        <p:nvPicPr>
          <p:cNvPr id="7170" name="Picture 2" descr="https://mamamozhetvse.ru/wp-content/uploads/2019/04/k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320" y="1474365"/>
            <a:ext cx="213650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10" b="88580" l="11719" r="88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9" t="10122" r="10845" b="12763"/>
          <a:stretch/>
        </p:blipFill>
        <p:spPr bwMode="auto">
          <a:xfrm rot="19861819">
            <a:off x="1204274" y="1826334"/>
            <a:ext cx="2776578" cy="18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6" t="4520" r="5588" b="11754"/>
          <a:stretch/>
        </p:blipFill>
        <p:spPr bwMode="auto">
          <a:xfrm rot="894633">
            <a:off x="5436103" y="3545208"/>
            <a:ext cx="3442011" cy="22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547664" y="4509120"/>
            <a:ext cx="2880299" cy="1170000"/>
            <a:chOff x="1607850" y="33999"/>
            <a:chExt cx="2880299" cy="117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607850" y="33999"/>
              <a:ext cx="2880299" cy="117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664965" y="91114"/>
              <a:ext cx="2766069" cy="105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КОРАНЬ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1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ШТО НЕ З’ЯЎЛЯЕЦЦА МАРФЕМАЙ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5" t="25537" r="19024" b="24207"/>
          <a:stretch/>
        </p:blipFill>
        <p:spPr bwMode="auto">
          <a:xfrm>
            <a:off x="3563888" y="2436952"/>
            <a:ext cx="2725445" cy="16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6" t="7159" r="54949" b="7588"/>
          <a:stretch/>
        </p:blipFill>
        <p:spPr bwMode="auto">
          <a:xfrm>
            <a:off x="6578390" y="1340768"/>
            <a:ext cx="2287699" cy="266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5574"/>
            <a:ext cx="2305434" cy="230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547664" y="4509120"/>
            <a:ext cx="2880299" cy="1170000"/>
            <a:chOff x="1607850" y="33999"/>
            <a:chExt cx="2880299" cy="117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607850" y="33999"/>
              <a:ext cx="2880299" cy="117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664965" y="91114"/>
              <a:ext cx="2766069" cy="105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АСНОВА</a:t>
              </a:r>
              <a:endParaRPr lang="ru-RU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02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64377" cy="1179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АБАГУЛЬНЕННЕ І СІСТЭМАТЫЗАЦЫЯ </a:t>
            </a:r>
            <a:br>
              <a:rPr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1" kern="100" baseline="0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ВЕДАЎ</a:t>
            </a:r>
            <a:endParaRPr lang="ru-RU" sz="3200" b="1" kern="100" baseline="0" dirty="0">
              <a:solidFill>
                <a:srgbClr val="CC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" t="5670" r="3061" b="3274"/>
          <a:stretch/>
        </p:blipFill>
        <p:spPr bwMode="auto">
          <a:xfrm>
            <a:off x="2267744" y="1772816"/>
            <a:ext cx="59702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6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331640" y="53752"/>
            <a:ext cx="749808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Карысныя сайты: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5273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віртуальны кабінет беларускай мовы і літаратуры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http://belkabinet.by/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інфармацыйна-метадычны партал для настаўнікаў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http://nastaunik.info/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«Як жыць – дык жыць для Беларусі...» настаўніка беларускай мовы і літаратуры Алены Генадзьеўны Мігаль </a:t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http://migalayte.ucoz.ru/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раздзеламі: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«Інтэрактыўная дошка»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«Усё пра даследчую дзейнасць»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«Метадычны куфэрак»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«Словы пра творцаў»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«Моўныя залацінкі»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«Алімпіядныя заданні»</a:t>
            </a:r>
            <a:b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«Шаблоны для прэзентацый»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http://aacenka.by/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«Акты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ўная ацэнка»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інавацыйная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сістэма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e-BY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7042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Карысныя рэсурсы </a:t>
            </a:r>
            <a:br>
              <a:rPr lang="be-BY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беларуска-рускамоўных сайтаў: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8478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http://www.slounik.org/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энцыклапедыя, слоўнікі),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www.kniha.by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(творы мастацкай літаратуры),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http://kazka.at.tut.by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(Казачнік by),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http://natlib.org.by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Нацыянальнай бібліятэкі),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http://literatura.at.tut.by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(партал беларускай літаратуры),</a:t>
            </a:r>
            <a:r>
              <a:rPr lang="be-BY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http://globus.tut.by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(помнікі архітэктуры Беларусі),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http://litmuseums.iatp.by/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(Літаратурныя музеі Беларусі),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www.kupala-theatre.by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(Нацыянальны акадэмічны тэатр імя Я.Купалы),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www.bas-net.by/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(Нацыянальная акадэмія навук РБ),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www.lim.by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(газета “Літаратура і мастацтва</a:t>
            </a:r>
            <a:r>
              <a:rPr lang="be-BY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 </a:t>
            </a:r>
            <a: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Інтэрнет</a:t>
            </a:r>
            <a:r>
              <a:rPr lang="ru-RU" sz="36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-сайты </a:t>
            </a:r>
            <a:r>
              <a:rPr lang="ru-RU" sz="36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err="1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падрыхтоўкі</a:t>
            </a:r>
            <a:r>
              <a:rPr lang="ru-RU" sz="36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6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</a:t>
            </a:r>
            <a:endParaRPr lang="ru-RU" sz="36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adukar.by/ct-online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 тренажёр для самостоятельной подготовки к централизованному тестированию, тесты по содержанию и сложности аналогичны тем, что даются на тестировании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testy.by/quiz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(простой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использовании сайт для онлайн подготовки к ЦТ)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ct-online.by 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платформа для подготовки к ЦТ  в Беларуси)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vedy.by 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 для комплексной интерактивной подготовки к централизованному тестированию и экзаменам)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www.testirovanie.org/testy/index.php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централизованного тестирования, собраны самые необходимые информационные материалы, касающиеся поступления в вуз и централизованного тестирования, можно проверить свои знания по тому или иному предмету)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http://alma.by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ЦТ онлайн)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http://bntu-help.net/Onlaien-testi-po-fizike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тестирование по ЦТ)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www.kudapostupat.by/article/item/id/1404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демоверсии РИКЗ по ЦТ и ответы к ним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http://www.mozg.by/tests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www.brsu.by/abi/onlajn-testirovanie-po-belorusskomu-yazyku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тестирование по предметам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94640"/>
          </a:xfrm>
        </p:spPr>
        <p:txBody>
          <a:bodyPr>
            <a:normAutofit fontScale="90000"/>
          </a:bodyPr>
          <a:lstStyle/>
          <a:p>
            <a:pPr algn="ctr"/>
            <a:r>
              <a:rPr lang="be-BY" altLang="ru-RU" sz="8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Жадаю поспехаў!</a:t>
            </a:r>
            <a:br>
              <a:rPr lang="be-BY" altLang="ru-RU" sz="8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altLang="ru-RU" sz="8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Дзякую за ўвагу.</a:t>
            </a:r>
            <a:r>
              <a:rPr lang="ru-RU" altLang="ru-RU" sz="8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8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6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4945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29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Перспектывы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ўроках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вельмі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разнастайныя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бязмежныя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Інфармацыйна-камунікатыўныя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будучыні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змяняцца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пашырацца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паглыбляцца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мадэрнізавацца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застануцца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школе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назаўжды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сённяшні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пашырэнне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прасторы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асноўная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тэндэнцыя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адпавядае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сацыяльнай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неабходна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пастаянная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мадэрнізацыя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найбольш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эфектыўных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метадаў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ў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інфармацыйна-камунікатыўных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адпавядае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дадзеным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патрабаванням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5715" y="260648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інтэрактыўна-камунікатыўных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(ІКТ)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ўроках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паказвае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практычную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накіраванасць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Распрацоўка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прымяненне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ўроках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інтэрактыўных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заданняў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практыкаванняў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з’яўляецца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дзейсных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метадаў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актывізуе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працэс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Ствараецца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станоўчая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матывацыя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працэс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вучняў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павышаецца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зацікаўленасць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вывучэнні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Сувязь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тэарэтычных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Інтэрнэт-асяроддзі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дапамагае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матэрыялізаваць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школьнікаў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дапамагчы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зразумець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жыццёвую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неабходнасць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набываемых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50017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</a:t>
            </a:r>
            <a:r>
              <a:rPr lang="en-US" sz="5400" dirty="0" smtClean="0"/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0021"/>
            <a:ext cx="9144000" cy="50004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be-BY" altLang="ru-RU" sz="2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Нарматыўная прававая база </a:t>
            </a:r>
          </a:p>
          <a:p>
            <a:r>
              <a:rPr lang="be-BY" altLang="ru-RU" sz="2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працэсу інфарматызацыі</a:t>
            </a:r>
            <a:endParaRPr lang="ru-RU" altLang="ru-RU" sz="28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616" y="1177262"/>
            <a:ext cx="7776864" cy="527607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Інструктыўна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метадычнае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пісьмо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Міністэрства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па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выкарыстанні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камунікацыйных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тэхналогій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электронных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сродкаў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адукацыйным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працэсе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размешчанае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афіцыйным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сайце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Міністэрства</a:t>
            </a:r>
            <a:r>
              <a:rPr lang="ru-RU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http://edu.gov.by/</a:t>
            </a:r>
            <a:r>
              <a:rPr lang="en-US" altLang="ru-RU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Класіфікацыя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электронных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сродкаў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метадыч</a:t>
            </a:r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прызначэнні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 форме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рэалізацыі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Агульнадыдактыныя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патрабаванні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павінны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адпавядаць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ЭСН,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выкарыстоўваюцца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адукацыйным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працэсе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Асаблівасці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правядзення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ўрока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ІКТ. 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Варыянты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правядзення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 з ІКТ-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падтрымкай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Асноўныя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этапы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навучальн</a:t>
            </a:r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</a:t>
            </a:r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каў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ІКТ. 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Выкарыстанне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</a:t>
            </a:r>
            <a:r>
              <a:rPr lang="be-BY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пазаўрочнай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дзейнасці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Гігіенічныя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патрабаванні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арганізацыі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адукацыйнага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працэсу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Рэкамендацыі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эфектыўным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выкарыстанні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ЭСН.</a:t>
            </a:r>
            <a:endParaRPr lang="ru-RU" altLang="ru-RU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898" y="26871"/>
            <a:ext cx="8143900" cy="1417638"/>
          </a:xfrm>
        </p:spPr>
        <p:txBody>
          <a:bodyPr>
            <a:normAutofit/>
          </a:bodyPr>
          <a:lstStyle/>
          <a:p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43608" y="6865"/>
            <a:ext cx="4104456" cy="2232248"/>
            <a:chOff x="0" y="0"/>
            <a:chExt cx="4848757" cy="2490675"/>
          </a:xfrm>
          <a:solidFill>
            <a:srgbClr val="00B0F0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848757" cy="24906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2949" y="72949"/>
              <a:ext cx="4702859" cy="23447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24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Узровень інфармацыйна-камунікацыйнай кампетэнтнасці настаўніка вызначаецца:</a:t>
              </a:r>
              <a:endParaRPr lang="ru-RU" sz="24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1726861">
            <a:off x="3941679" y="4528989"/>
            <a:ext cx="792088" cy="759594"/>
            <a:chOff x="5053957" y="1135783"/>
            <a:chExt cx="499160" cy="759594"/>
          </a:xfrm>
          <a:solidFill>
            <a:srgbClr val="FF0000"/>
          </a:solidFill>
        </p:grpSpPr>
        <p:sp>
          <p:nvSpPr>
            <p:cNvPr id="10" name="Стрелка вправо 9"/>
            <p:cNvSpPr/>
            <p:nvPr/>
          </p:nvSpPr>
          <p:spPr>
            <a:xfrm rot="321731">
              <a:off x="5053957" y="1135783"/>
              <a:ext cx="499160" cy="7595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 rot="321731">
              <a:off x="5054285" y="1280705"/>
              <a:ext cx="349412" cy="455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93892" y="1374073"/>
            <a:ext cx="3062882" cy="1837729"/>
            <a:chOff x="5786448" y="785787"/>
            <a:chExt cx="3062882" cy="1837729"/>
          </a:xfrm>
          <a:solidFill>
            <a:srgbClr val="00B0F0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86448" y="785787"/>
              <a:ext cx="3062882" cy="183772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840273" y="839612"/>
              <a:ext cx="2955232" cy="173007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18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ведамі аб інфармацыйных працэсах, мадэлях і тэхналогіях; </a:t>
              </a:r>
              <a:endParaRPr lang="ru-RU" sz="1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1345954">
            <a:off x="5431955" y="508542"/>
            <a:ext cx="792088" cy="759594"/>
            <a:chOff x="5053957" y="1135783"/>
            <a:chExt cx="499160" cy="759594"/>
          </a:xfrm>
          <a:solidFill>
            <a:srgbClr val="FF0000"/>
          </a:solidFill>
        </p:grpSpPr>
        <p:sp>
          <p:nvSpPr>
            <p:cNvPr id="16" name="Стрелка вправо 15"/>
            <p:cNvSpPr/>
            <p:nvPr/>
          </p:nvSpPr>
          <p:spPr>
            <a:xfrm rot="321731">
              <a:off x="5053957" y="1135783"/>
              <a:ext cx="499160" cy="7595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321731">
              <a:off x="5054285" y="1280705"/>
              <a:ext cx="349412" cy="455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968044" y="4221088"/>
            <a:ext cx="3062882" cy="1837729"/>
            <a:chOff x="5643564" y="4357702"/>
            <a:chExt cx="3062882" cy="1837729"/>
          </a:xfrm>
          <a:solidFill>
            <a:srgbClr val="00B0F0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43564" y="4357702"/>
              <a:ext cx="3062882" cy="183772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697389" y="4411527"/>
              <a:ext cx="2955232" cy="173007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18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уменнямі і навыкамі прымянення сродкаў і метадаў апрацоўкі і аналізу інфармацыі ў розных відах дзейнасці;</a:t>
              </a:r>
              <a:r>
                <a:rPr lang="ru-RU" sz="18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 rot="7015069">
            <a:off x="7081689" y="3490144"/>
            <a:ext cx="792088" cy="759594"/>
            <a:chOff x="5053957" y="1135783"/>
            <a:chExt cx="499160" cy="759594"/>
          </a:xfrm>
          <a:solidFill>
            <a:srgbClr val="FF0000"/>
          </a:solidFill>
        </p:grpSpPr>
        <p:sp>
          <p:nvSpPr>
            <p:cNvPr id="22" name="Стрелка вправо 21"/>
            <p:cNvSpPr/>
            <p:nvPr/>
          </p:nvSpPr>
          <p:spPr>
            <a:xfrm rot="321731">
              <a:off x="5053957" y="1135783"/>
              <a:ext cx="499160" cy="7595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321731">
              <a:off x="5054285" y="1280705"/>
              <a:ext cx="349412" cy="4557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00099" y="3571876"/>
            <a:ext cx="2832485" cy="1724920"/>
            <a:chOff x="1071538" y="4357702"/>
            <a:chExt cx="3062882" cy="183772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71538" y="4357702"/>
              <a:ext cx="3062882" cy="18377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129958" y="4406074"/>
              <a:ext cx="2955232" cy="173007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18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уменнем выкарыстоўваць сучасныя сродкі ІКТ у прафесійнай дзейнасці.</a:t>
              </a:r>
              <a:r>
                <a:rPr lang="ru-RU" sz="1800" b="1" kern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8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143900" cy="17144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71600" y="332656"/>
            <a:ext cx="79296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e-BY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выкарыстання </a:t>
            </a:r>
            <a:r>
              <a:rPr lang="be-BY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e-BY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49533" y="1146313"/>
            <a:ext cx="4014555" cy="1000132"/>
            <a:chOff x="0" y="2571744"/>
            <a:chExt cx="3714744" cy="1000132"/>
          </a:xfr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Багетная рамка 5"/>
            <p:cNvSpPr/>
            <p:nvPr/>
          </p:nvSpPr>
          <p:spPr>
            <a:xfrm>
              <a:off x="0" y="2571744"/>
              <a:ext cx="3714744" cy="1000132"/>
            </a:xfrm>
            <a:prstGeom prst="bevel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844" y="2786058"/>
              <a:ext cx="337377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урочная </a:t>
              </a:r>
              <a:r>
                <a:rPr 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дзейнасць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7824" y="2639192"/>
            <a:ext cx="4929222" cy="1000132"/>
            <a:chOff x="2320690" y="4143380"/>
            <a:chExt cx="4929222" cy="1000132"/>
          </a:xfr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Багетная рамка 8"/>
            <p:cNvSpPr/>
            <p:nvPr/>
          </p:nvSpPr>
          <p:spPr>
            <a:xfrm>
              <a:off x="2320690" y="4143380"/>
              <a:ext cx="4929222" cy="1000132"/>
            </a:xfrm>
            <a:prstGeom prst="bevel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6714" y="4357694"/>
              <a:ext cx="4608512" cy="5539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пазаўрочная</a:t>
              </a:r>
              <a:r>
                <a:rPr lang="ru-RU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дзейнасць</a:t>
              </a:r>
              <a:endPara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38242" y="4223368"/>
            <a:ext cx="4572032" cy="1000132"/>
            <a:chOff x="4572000" y="2499736"/>
            <a:chExt cx="4572032" cy="1000132"/>
          </a:xfr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Багетная рамка 11"/>
            <p:cNvSpPr/>
            <p:nvPr/>
          </p:nvSpPr>
          <p:spPr>
            <a:xfrm>
              <a:off x="4572000" y="2499736"/>
              <a:ext cx="4572032" cy="1000132"/>
            </a:xfrm>
            <a:prstGeom prst="bevel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314" y="2786058"/>
              <a:ext cx="4186911" cy="5539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e-BY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выхаваўчая</a:t>
              </a:r>
              <a:r>
                <a:rPr lang="be-BY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дзейнасць</a:t>
              </a:r>
              <a:endPara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падрыхтоўкі :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9493" y="1183978"/>
            <a:ext cx="5558942" cy="2347228"/>
            <a:chOff x="0" y="258886"/>
            <a:chExt cx="4970861" cy="2347228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>
              <a:off x="0" y="258886"/>
              <a:ext cx="4970861" cy="2347228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173614" y="258886"/>
              <a:ext cx="2757756" cy="23472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13970" rIns="0" bIns="13970" numCol="1" spcCol="1270" anchor="ctr" anchorCtr="0">
              <a:noAutofit/>
            </a:bodyPr>
            <a:lstStyle/>
            <a:p>
              <a:pPr marL="0" lvl="0" indent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2200" b="1" i="1" kern="1200" dirty="0" smtClean="0"/>
                <a:t> </a:t>
              </a:r>
              <a:r>
                <a:rPr lang="be-BY" sz="2400" b="1" kern="120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вывучэнне магчымасцей прымянення </a:t>
              </a:r>
              <a:br>
                <a:rPr lang="be-BY" sz="2400" b="1" kern="120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be-BY" sz="2400" b="1" kern="120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камп’ютарных тэхналогій на ўроках беларускай мовы і літаратуры</a:t>
              </a:r>
              <a:endParaRPr lang="ru-RU" sz="2400" b="1" kern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18576" y="3817700"/>
            <a:ext cx="5273903" cy="2393131"/>
            <a:chOff x="4115257" y="260605"/>
            <a:chExt cx="4957328" cy="2393131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>
              <a:off x="4115257" y="260605"/>
              <a:ext cx="4957328" cy="2393131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5311823" y="260606"/>
              <a:ext cx="2547850" cy="22322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14605" rIns="0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2300" b="1" kern="120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з метадычнай і навуковай літаратурай па выкарыстанні інавацыйных тэхналогій.</a:t>
              </a:r>
              <a:endParaRPr lang="ru-RU" sz="2300" kern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198740"/>
            <a:ext cx="8064896" cy="6470620"/>
            <a:chOff x="-83081" y="1"/>
            <a:chExt cx="8265850" cy="6309902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Блок-схема: ручное управление 4"/>
            <p:cNvSpPr/>
            <p:nvPr/>
          </p:nvSpPr>
          <p:spPr>
            <a:xfrm rot="16200000">
              <a:off x="894893" y="-977973"/>
              <a:ext cx="6309902" cy="8265850"/>
            </a:xfrm>
            <a:prstGeom prst="flowChartManualOperation">
              <a:avLst/>
            </a:prstGeom>
            <a:grpFill/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215900" dist="228600" dir="5400000" algn="ctr" rotWithShape="0">
                <a:schemeClr val="accent1">
                  <a:hueOff val="0"/>
                  <a:satOff val="0"/>
                  <a:lumOff val="0"/>
                  <a:shade val="9000"/>
                  <a:satMod val="105000"/>
                  <a:alpha val="58000"/>
                </a:scheme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Блок-схема: ручное управление 4"/>
            <p:cNvSpPr/>
            <p:nvPr/>
          </p:nvSpPr>
          <p:spPr>
            <a:xfrm>
              <a:off x="3998" y="1343030"/>
              <a:ext cx="8031167" cy="36726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e-BY" sz="2800" b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Прымяненне камп’ютара на вучэбных </a:t>
              </a:r>
              <a:br>
                <a:rPr lang="be-BY" sz="2800" b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be-BY" sz="2800" b="1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занятках:</a:t>
              </a:r>
              <a:endPara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-228600" algn="just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камп’ютарная  лекцыя; 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-228600" algn="just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практычныя  заняткі:  выкананне  вучнямі</a:t>
              </a:r>
              <a:b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трэніровачных  практыкаванняў,  у  тым  ліку  з</a:t>
              </a:r>
              <a:r>
                <a:rPr lang="en-US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прымяненнем  тэкставага  рэдактара;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-228600" algn="just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тэсціраванне:  арганізацыя  кантролю,  самакантролю,</a:t>
              </a:r>
              <a:b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якія  дазваляюць  праводзіць  карэкцыю  ведаў  і</a:t>
              </a:r>
              <a:b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ўменняў школьнікаў;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-228600" algn="just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дэманстрацыя  мультымедыйных  прэзентацый  да</a:t>
              </a:r>
              <a:r>
                <a:rPr lang="be-BY" sz="2400" kern="1200" dirty="0" smtClean="0">
                  <a:solidFill>
                    <a:schemeClr val="tx1"/>
                  </a:solidFill>
                </a:rPr>
                <a:t/>
              </a:r>
              <a:br>
                <a:rPr lang="be-BY" sz="2400" kern="1200" dirty="0" smtClean="0">
                  <a:solidFill>
                    <a:schemeClr val="tx1"/>
                  </a:solidFill>
                </a:rPr>
              </a:br>
              <a:r>
                <a:rPr lang="be-BY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ўрокаў .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</TotalTime>
  <Words>993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      Мадэляванне ўрокаў беларускай мовы і літаратуры з выкарыстаннем ІКТ </vt:lpstr>
      <vt:lpstr>  </vt:lpstr>
      <vt:lpstr>   </vt:lpstr>
      <vt:lpstr>Слайд 4</vt:lpstr>
      <vt:lpstr>   </vt:lpstr>
      <vt:lpstr>Слайд 6</vt:lpstr>
      <vt:lpstr>  </vt:lpstr>
      <vt:lpstr>   </vt:lpstr>
      <vt:lpstr>    </vt:lpstr>
      <vt:lpstr>  </vt:lpstr>
      <vt:lpstr>    </vt:lpstr>
      <vt:lpstr>Слайд 12</vt:lpstr>
      <vt:lpstr>Слайд 13</vt:lpstr>
      <vt:lpstr>Слайд 14</vt:lpstr>
      <vt:lpstr>ЗАСВАЕННЕ НОВЫХ ВЕДАЎ І СПОСАБАЎ ДЗЕЯННЯ, ПЕРШАСНАЯ ПРАВЕРКА РАЗУМЕННЯ Суаднясіце пункты правіла з прыкладам </vt:lpstr>
      <vt:lpstr>ЗАМАЦАВАННЕ ВЕДАЎ І  СПОСАБАЎ ДЗЕЯННЯЎ</vt:lpstr>
      <vt:lpstr>ПРАВЯРАЕМ:</vt:lpstr>
      <vt:lpstr>ШТО ВЫВУЧЫЛІ НА ЎРОКУ ?</vt:lpstr>
      <vt:lpstr>ЯК НАЗЫВАЕЦЦА НАЙМЕНШАЯ ЧАСТКА СЛОВА?</vt:lpstr>
      <vt:lpstr>ЯКІЯ МАРФЕМЫ СЛУЖАЦЬ ДЛЯ ЎТВАРЭННЯ НОВЫХ СЛОЎ</vt:lpstr>
      <vt:lpstr>ШТО АБ’ЯДНОЎВАЕ РОДНАСНЫЯ СЛОВЫ</vt:lpstr>
      <vt:lpstr>ШТО НЕ З’ЯЎЛЯЕЦЦА МАРФЕМАЙ</vt:lpstr>
      <vt:lpstr>АБАГУЛЬНЕННЕ І СІСТЭМАТЫЗАЦЫЯ  ВЕДАЎ</vt:lpstr>
      <vt:lpstr>Карысныя сайты:</vt:lpstr>
      <vt:lpstr>Карысныя рэсурсы    беларуска-рускамоўных сайтаў:</vt:lpstr>
      <vt:lpstr>Інтэрнет-сайты для падрыхтоўкі  да ЦТ</vt:lpstr>
      <vt:lpstr>Жадаю поспехаў! Дзякую за ўвагу.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Максим Богданович</dc:title>
  <dc:creator>ПК</dc:creator>
  <cp:lastModifiedBy>Алеся</cp:lastModifiedBy>
  <cp:revision>41</cp:revision>
  <dcterms:created xsi:type="dcterms:W3CDTF">2011-11-07T12:30:59Z</dcterms:created>
  <dcterms:modified xsi:type="dcterms:W3CDTF">2020-12-31T06:49:00Z</dcterms:modified>
</cp:coreProperties>
</file>