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  <p:sldId id="264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AFAE2E-F1C3-40FB-AC8B-B816065526C5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1C91D3C-3B6C-471A-ADBF-6E6EA648C8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96835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err="1" smtClean="0"/>
              <a:t>Выкарыстанне</a:t>
            </a:r>
            <a:r>
              <a:rPr lang="ru-RU" sz="4000" b="1" dirty="0" smtClean="0"/>
              <a:t> </a:t>
            </a:r>
            <a:r>
              <a:rPr lang="ru-RU" sz="4000" b="1" dirty="0" err="1"/>
              <a:t>навучальных</a:t>
            </a:r>
            <a:r>
              <a:rPr lang="ru-RU" sz="4000" b="1" dirty="0"/>
              <a:t> </a:t>
            </a:r>
            <a:r>
              <a:rPr lang="ru-RU" sz="4000" b="1" dirty="0" err="1"/>
              <a:t>практыкаванняў</a:t>
            </a:r>
            <a:r>
              <a:rPr lang="ru-RU" sz="4000" b="1" dirty="0"/>
              <a:t>, </a:t>
            </a:r>
            <a:r>
              <a:rPr lang="ru-RU" sz="4000" b="1" dirty="0" err="1"/>
              <a:t>якія</a:t>
            </a:r>
            <a:r>
              <a:rPr lang="ru-RU" sz="4000" b="1" dirty="0"/>
              <a:t> </a:t>
            </a:r>
            <a:r>
              <a:rPr lang="ru-RU" sz="4000" b="1" dirty="0" err="1"/>
              <a:t>спрыяюць</a:t>
            </a:r>
            <a:r>
              <a:rPr lang="ru-RU" sz="4000" b="1" dirty="0"/>
              <a:t> </a:t>
            </a:r>
            <a:r>
              <a:rPr lang="ru-RU" sz="4000" b="1" dirty="0" err="1"/>
              <a:t>асмысленню</a:t>
            </a:r>
            <a:r>
              <a:rPr lang="ru-RU" sz="4000" b="1" dirty="0"/>
              <a:t> </a:t>
            </a:r>
            <a:r>
              <a:rPr lang="ru-RU" sz="4000" b="1" dirty="0" err="1"/>
              <a:t>зместу</a:t>
            </a:r>
            <a:r>
              <a:rPr lang="ru-RU" sz="4000" b="1" dirty="0"/>
              <a:t> і </a:t>
            </a:r>
            <a:r>
              <a:rPr lang="ru-RU" sz="4000" b="1" dirty="0" err="1"/>
              <a:t>моўных</a:t>
            </a:r>
            <a:r>
              <a:rPr lang="ru-RU" sz="4000" b="1" dirty="0"/>
              <a:t> </a:t>
            </a:r>
            <a:r>
              <a:rPr lang="ru-RU" sz="4000" b="1" dirty="0" err="1"/>
              <a:t>асаблівасцей</a:t>
            </a:r>
            <a:r>
              <a:rPr lang="ru-RU" sz="4000" b="1" dirty="0"/>
              <a:t> </a:t>
            </a:r>
            <a:r>
              <a:rPr lang="ru-RU" sz="4000" b="1" dirty="0" err="1"/>
              <a:t>тэксту</a:t>
            </a:r>
            <a:r>
              <a:rPr lang="ru-RU" sz="4000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6021288"/>
            <a:ext cx="2530624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588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2284575"/>
          </a:xfrm>
        </p:spPr>
        <p:txBody>
          <a:bodyPr/>
          <a:lstStyle/>
          <a:p>
            <a:r>
              <a:rPr lang="ru-RU" sz="4800" dirty="0"/>
              <a:t>3. </a:t>
            </a:r>
            <a:r>
              <a:rPr lang="ru-RU" sz="4800" dirty="0" err="1"/>
              <a:t>Інфармацыйна-сэнсавая</a:t>
            </a:r>
            <a:r>
              <a:rPr lang="ru-RU" sz="4800" dirty="0"/>
              <a:t> </a:t>
            </a:r>
            <a:r>
              <a:rPr lang="ru-RU" sz="4800" dirty="0" err="1"/>
              <a:t>перапрацоўка</a:t>
            </a:r>
            <a:r>
              <a:rPr lang="ru-RU" sz="4800" dirty="0"/>
              <a:t> </a:t>
            </a:r>
            <a:r>
              <a:rPr lang="ru-RU" sz="4800" dirty="0" err="1"/>
              <a:t>тэксту</a:t>
            </a:r>
            <a:r>
              <a:rPr lang="ru-RU" sz="4800" dirty="0"/>
              <a:t>.</a:t>
            </a:r>
            <a:br>
              <a:rPr lang="ru-RU" sz="4800" dirty="0"/>
            </a:b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be-BY" sz="3200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be-BY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be-BY" sz="3200" b="1" dirty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be-BY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Зразумець</a:t>
            </a:r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endParaRPr lang="be-BY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be-BY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запомніць </a:t>
            </a:r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тэкст і </a:t>
            </a:r>
            <a:endParaRPr lang="be-BY" sz="32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be-BY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перадаць </a:t>
            </a:r>
            <a:r>
              <a:rPr lang="be-BY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яго </a:t>
            </a:r>
            <a:r>
              <a:rPr lang="be-BY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змест.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9" t="29659" r="41096" b="27159"/>
          <a:stretch/>
        </p:blipFill>
        <p:spPr bwMode="auto">
          <a:xfrm>
            <a:off x="539552" y="2276872"/>
            <a:ext cx="3685309" cy="31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2424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4. </a:t>
            </a:r>
            <a:r>
              <a:rPr lang="ru-RU" dirty="0" err="1"/>
              <a:t>Стварэнне</a:t>
            </a:r>
            <a:r>
              <a:rPr lang="ru-RU" dirty="0"/>
              <a:t> </a:t>
            </a:r>
            <a:r>
              <a:rPr lang="ru-RU" dirty="0" err="1"/>
              <a:t>свайго</a:t>
            </a:r>
            <a:r>
              <a:rPr lang="ru-RU" dirty="0"/>
              <a:t> </a:t>
            </a:r>
            <a:r>
              <a:rPr lang="ru-RU" dirty="0" err="1"/>
              <a:t>тэксту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7541" y="1844824"/>
            <a:ext cx="4824536" cy="433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556792"/>
            <a:ext cx="3970784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36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Уменне ствараць свой тэкст у вуснай або пісьмовай форме (сачыненні розных жанраў, канспект, артыкул, памятку). </a:t>
            </a:r>
            <a:endParaRPr lang="ru-RU" sz="36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43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5. </a:t>
            </a:r>
            <a:r>
              <a:rPr lang="ru-RU" dirty="0" err="1"/>
              <a:t>Самааналіз</a:t>
            </a:r>
            <a:r>
              <a:rPr lang="ru-RU" dirty="0"/>
              <a:t> на </a:t>
            </a:r>
            <a:r>
              <a:rPr lang="ru-RU" dirty="0" err="1"/>
              <a:t>ўсіх</a:t>
            </a:r>
            <a:r>
              <a:rPr lang="ru-RU" dirty="0"/>
              <a:t> этапах </a:t>
            </a:r>
            <a:r>
              <a:rPr lang="ru-RU" dirty="0" err="1"/>
              <a:t>працы</a:t>
            </a:r>
            <a:r>
              <a:rPr lang="ru-RU" dirty="0"/>
              <a:t> з </a:t>
            </a:r>
            <a:r>
              <a:rPr lang="ru-RU" dirty="0" err="1"/>
              <a:t>тэкстам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92" y="1556792"/>
            <a:ext cx="4071467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8064" y="1844824"/>
            <a:ext cx="3538736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e-BY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Што </a:t>
            </a:r>
            <a:r>
              <a:rPr lang="be-BY" sz="48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раблю, як і </a:t>
            </a:r>
            <a:r>
              <a:rPr lang="be-BY" sz="4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навошта?</a:t>
            </a:r>
            <a:endParaRPr lang="ru-RU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8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984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3483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7404" t="1995" r="26923" b="37857"/>
          <a:stretch/>
        </p:blipFill>
        <p:spPr bwMode="auto">
          <a:xfrm>
            <a:off x="683568" y="476672"/>
            <a:ext cx="7776864" cy="6192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465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Сінквейн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1. Скарына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2. Граматны, вядомы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3. Выдаў, пераклаў, надрукаваў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4. Стаў вядомым беларускім першадрукаром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5. Вучоны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781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059632"/>
          </a:xfrm>
        </p:spPr>
        <p:txBody>
          <a:bodyPr/>
          <a:lstStyle/>
          <a:p>
            <a:r>
              <a:rPr lang="ru-RU" sz="3600" dirty="0" err="1"/>
              <a:t>Прадстаўленыя</a:t>
            </a:r>
            <a:r>
              <a:rPr lang="ru-RU" sz="3600" dirty="0"/>
              <a:t> </a:t>
            </a:r>
            <a:r>
              <a:rPr lang="ru-RU" sz="3600" dirty="0" err="1"/>
              <a:t>прыёмы</a:t>
            </a:r>
            <a:r>
              <a:rPr lang="ru-RU" sz="3600" dirty="0"/>
              <a:t> </a:t>
            </a:r>
            <a:r>
              <a:rPr lang="ru-RU" sz="3600" dirty="0" err="1"/>
              <a:t>працы</a:t>
            </a:r>
            <a:r>
              <a:rPr lang="ru-RU" sz="3600" dirty="0"/>
              <a:t> з </a:t>
            </a:r>
            <a:r>
              <a:rPr lang="ru-RU" sz="3600" dirty="0" err="1"/>
              <a:t>тэкстам</a:t>
            </a:r>
            <a:r>
              <a:rPr lang="ru-RU" sz="3600" dirty="0"/>
              <a:t> </a:t>
            </a:r>
            <a:r>
              <a:rPr lang="ru-RU" sz="3600" dirty="0" err="1"/>
              <a:t>дазваляюць</a:t>
            </a:r>
            <a:r>
              <a:rPr lang="ru-RU" sz="3600" dirty="0"/>
              <a:t> </a:t>
            </a:r>
            <a:r>
              <a:rPr lang="ru-RU" sz="3600" dirty="0" err="1"/>
              <a:t>вырашаць</a:t>
            </a:r>
            <a:r>
              <a:rPr lang="ru-RU" sz="3600" dirty="0"/>
              <a:t> </a:t>
            </a:r>
            <a:r>
              <a:rPr lang="ru-RU" sz="3600" dirty="0" err="1"/>
              <a:t>такія</a:t>
            </a:r>
            <a:r>
              <a:rPr lang="ru-RU" sz="3600" dirty="0"/>
              <a:t> </a:t>
            </a:r>
            <a:r>
              <a:rPr lang="ru-RU" sz="3600" dirty="0" err="1"/>
              <a:t>маўленчыя</a:t>
            </a:r>
            <a:r>
              <a:rPr lang="ru-RU" sz="3600" dirty="0"/>
              <a:t> </a:t>
            </a:r>
            <a:r>
              <a:rPr lang="ru-RU" sz="3600" dirty="0" err="1"/>
              <a:t>задачы</a:t>
            </a:r>
            <a:r>
              <a:rPr lang="ru-RU" sz="36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3777283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rgbClr val="FF0000"/>
                </a:solidFill>
                <a:latin typeface="Times New Roman"/>
                <a:ea typeface="Times New Roman"/>
              </a:rPr>
              <a:t>● вучыць бачыць, чуць і адчуваць тэкст;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rgbClr val="FF0000"/>
                </a:solidFill>
                <a:latin typeface="Times New Roman"/>
                <a:ea typeface="Times New Roman"/>
              </a:rPr>
              <a:t>● папаўняць маўленчую памяць навучэнца;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rgbClr val="FF0000"/>
                </a:solidFill>
                <a:latin typeface="Times New Roman"/>
                <a:ea typeface="Times New Roman"/>
              </a:rPr>
              <a:t>● узбагачаць слоўнікавы запас;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rgbClr val="FF0000"/>
                </a:solidFill>
                <a:latin typeface="Times New Roman"/>
                <a:ea typeface="Times New Roman"/>
              </a:rPr>
              <a:t>● прадуктыўна засвойваць навучальны матэрыял;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rgbClr val="FF0000"/>
                </a:solidFill>
                <a:latin typeface="Times New Roman"/>
                <a:ea typeface="Times New Roman"/>
              </a:rPr>
              <a:t>● прывіваць эстэтычны густ;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be-BY" dirty="0">
                <a:solidFill>
                  <a:srgbClr val="FF0000"/>
                </a:solidFill>
                <a:latin typeface="Times New Roman"/>
                <a:ea typeface="Times New Roman"/>
              </a:rPr>
              <a:t>● фарміраваць уласнае меркаванне, выказваць яго, умець аргументаваць.</a:t>
            </a:r>
            <a:endParaRPr lang="ru-RU" sz="20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268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85584" cy="141156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be-BY" sz="2400" dirty="0">
                <a:effectLst/>
                <a:latin typeface="Times New Roman"/>
                <a:ea typeface="Times New Roman"/>
              </a:rPr>
              <a:t>Сувязь развіцця маўлення з усімі раздзеламі навукі аб мове, урокамі літаратуры рэалізуецца найперш праз сістэму </a:t>
            </a:r>
            <a:r>
              <a:rPr lang="be-BY" sz="2400" dirty="0" smtClean="0">
                <a:effectLst/>
                <a:latin typeface="Times New Roman"/>
                <a:ea typeface="Times New Roman"/>
              </a:rPr>
              <a:t>практыкаванняў: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8"/>
            <a:ext cx="8003232" cy="3705275"/>
          </a:xfrm>
        </p:spPr>
        <p:txBody>
          <a:bodyPr/>
          <a:lstStyle/>
          <a:p>
            <a:r>
              <a:rPr lang="be-BY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дапамагаюць узбагачаць слоўнікавы запас вучняў, </a:t>
            </a:r>
            <a:endParaRPr lang="be-BY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выпрацоўваюць </a:t>
            </a:r>
            <a:r>
              <a:rPr lang="be-BY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навыкі правільнага і мэтазгоднага выкарыстання розных граматычных формаў, </a:t>
            </a:r>
            <a:endParaRPr lang="be-BY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спрыяюць </a:t>
            </a:r>
            <a:r>
              <a:rPr lang="be-BY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засваенню нормаў літаратурнай </a:t>
            </a:r>
            <a:r>
              <a:rPr lang="be-BY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мовы.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17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052736"/>
            <a:ext cx="3549080" cy="306022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be-BY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Алгарытмізацыя </a:t>
            </a:r>
            <a:r>
              <a:rPr lang="be-BY" sz="2800" dirty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эфектыўны спосаб працы з тэкстам любога прадметнага зместу і ўзроўню складанасці.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776" y="472514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04"/>
            <a:ext cx="4860032" cy="671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0652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ru-RU" dirty="0" smtClean="0"/>
              <a:t>Этапы </a:t>
            </a:r>
            <a:r>
              <a:rPr lang="ru-RU" dirty="0" err="1" smtClean="0"/>
              <a:t>працы</a:t>
            </a:r>
            <a:r>
              <a:rPr lang="ru-RU" dirty="0" smtClean="0"/>
              <a:t> над </a:t>
            </a:r>
            <a:r>
              <a:rPr lang="be-BY" dirty="0" smtClean="0"/>
              <a:t>тэкстам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Успрыманне тэксту.</a:t>
            </a:r>
          </a:p>
          <a:p>
            <a:pPr marL="0" indent="0">
              <a:buNone/>
            </a:pP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Разуменне 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асноўнага зместу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тэксту.</a:t>
            </a:r>
          </a:p>
          <a:p>
            <a:pPr marL="0" indent="0">
              <a:buNone/>
            </a:pP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Інфармацыйна-сэнсавая перапрацоўка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тэксту.</a:t>
            </a:r>
          </a:p>
          <a:p>
            <a:pPr marL="0" indent="0">
              <a:buNone/>
            </a:pP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Стварэнне свайго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тэксту.</a:t>
            </a:r>
          </a:p>
          <a:p>
            <a:pPr marL="0" indent="0">
              <a:buNone/>
            </a:pP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Самааналіз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(на </a:t>
            </a:r>
            <a:r>
              <a:rPr lang="be-BY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ўсіх этапах працы з </a:t>
            </a:r>
            <a:r>
              <a:rPr lang="be-BY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тэкстам).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694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00200"/>
          </a:xfrm>
        </p:spPr>
        <p:txBody>
          <a:bodyPr/>
          <a:lstStyle/>
          <a:p>
            <a:r>
              <a:rPr lang="ru-RU" dirty="0"/>
              <a:t>1. </a:t>
            </a:r>
            <a:r>
              <a:rPr lang="ru-RU" dirty="0" err="1"/>
              <a:t>Успрыманне</a:t>
            </a:r>
            <a:r>
              <a:rPr lang="ru-RU" dirty="0"/>
              <a:t> </a:t>
            </a:r>
            <a:r>
              <a:rPr lang="ru-RU" dirty="0" err="1"/>
              <a:t>тэксту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1400" dirty="0">
                <a:solidFill>
                  <a:schemeClr val="tx1"/>
                </a:solidFill>
                <a:latin typeface="Times New Roman"/>
                <a:ea typeface="Times New Roman"/>
              </a:rPr>
              <a:t>удакладненне тэмы і асноўнай думкі тэксту, з якім трэба будзе пазнаёміцца на ўроку (аналіз тэмы ўрока, якая дапаможа выйсці на тэму навучальнага тэксту, прагляд відэафільмаў той жа тэматыкі дапаможа навучэнцам правільна зрабіць высновы); 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1400" dirty="0">
                <a:solidFill>
                  <a:schemeClr val="tx1"/>
                </a:solidFill>
                <a:latin typeface="Times New Roman"/>
                <a:ea typeface="Times New Roman"/>
              </a:rPr>
              <a:t>- аналіз назвы параграфа падручніка, праца з эпіграфам, знаёмства з ілюстрацыйным матэрыялам - схемамі, табліцамі і т. п.); 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1400" dirty="0">
                <a:solidFill>
                  <a:schemeClr val="tx1"/>
                </a:solidFill>
                <a:latin typeface="Times New Roman"/>
                <a:ea typeface="Times New Roman"/>
              </a:rPr>
              <a:t>- прагназаванне зместу тэксту па назве параграфа, тэмы, малюнку, схеме (заданні тыпу: як вы думаеце, пра што тэкст; якую новую інфармацыю павінен змяшчаць тэкст; паспрабуйце здагадацца, з якіх частак складаецца тэкст; абгрунтуйце свой пункт гледжання); 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1400" dirty="0">
                <a:solidFill>
                  <a:schemeClr val="tx1"/>
                </a:solidFill>
                <a:latin typeface="Times New Roman"/>
                <a:ea typeface="Times New Roman"/>
              </a:rPr>
              <a:t>- слоўнікавая праца, якая прадугледжвае ўдакладненне значэння ключавых слоў тэксту, ужо вядомых па папярэдняй працы, або новых тэрмінаў, якім даецца тлумачэнне ў тэксце; 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1400" dirty="0">
                <a:solidFill>
                  <a:schemeClr val="tx1"/>
                </a:solidFill>
                <a:latin typeface="Times New Roman"/>
                <a:ea typeface="Times New Roman"/>
              </a:rPr>
              <a:t>- праглядавае чытанне (знаёмства з тэкстам з мэтай вызначэння яго тэмы, асноўнай думкі, структуры, наяўнасці пэўнай інфармацыі, графічных асаблівасцяў тэксту, з мэтай вызначэння таго, якім чынам выдзелена ключавая інфармацыя ці маюцца схемы, табліцы, малюнкі і т.п.).</a:t>
            </a:r>
            <a:endParaRPr lang="ru-RU" sz="14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453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76264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dirty="0" err="1"/>
              <a:t>Разуменне</a:t>
            </a:r>
            <a:r>
              <a:rPr lang="ru-RU" dirty="0"/>
              <a:t> </a:t>
            </a:r>
            <a:r>
              <a:rPr lang="ru-RU" dirty="0" err="1"/>
              <a:t>асноўнага</a:t>
            </a:r>
            <a:r>
              <a:rPr lang="ru-RU" dirty="0"/>
              <a:t> </a:t>
            </a:r>
            <a:r>
              <a:rPr lang="ru-RU" dirty="0" err="1"/>
              <a:t>зместу</a:t>
            </a:r>
            <a:r>
              <a:rPr lang="ru-RU" dirty="0"/>
              <a:t> </a:t>
            </a:r>
            <a:r>
              <a:rPr lang="ru-RU" dirty="0" err="1"/>
              <a:t>тэксту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147248" cy="4209331"/>
          </a:xfrm>
        </p:spPr>
        <p:txBody>
          <a:bodyPr>
            <a:normAutofit fontScale="55000" lnSpcReduction="20000"/>
          </a:bodyPr>
          <a:lstStyle/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latin typeface="Times New Roman"/>
                <a:ea typeface="Times New Roman"/>
              </a:rPr>
              <a:t>- </a:t>
            </a: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пастаноўка мэтавага пытання, папярэднічае чытанне тэксту (чытаючы тэкст, вызначыце, якая інфармацыя з'яўляецца для вас новай, а якая вядомая); 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- вызначэнне стылёвай прыналежнасці, тыпу тэксту; 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- удакладненне тэмы (вызначце, ці правільна вы выказалі здагадку наконт тэмы тэсту, яго асноўнай думкі; якія памылкі дапушчаныя); 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- падзел тэксту на сэнсавыя часткі і складанне плана (план можа быць прапанаваны пасля прачытання у выглядзе пераблытаных пунктаў ці радкоў тэксту (у дадзеным выпадку ў якасці дапаможнага візуальнага матэрыялу добра спрацуе выкарыстанне сервісу лёнінг апс), а прапанаваўшы своеасаблівую інтэлект-карту, настаўнік разам з вучнямі сам зробіць запіс-эскіз асноўных пунктаў плана на дошцы; 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- складанне схем, табліц на аснове тэксту; 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- падбор загалоўка; 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indent="270510" algn="just">
              <a:lnSpc>
                <a:spcPct val="150000"/>
              </a:lnSpc>
              <a:spcAft>
                <a:spcPts val="0"/>
              </a:spcAft>
            </a:pPr>
            <a:r>
              <a:rPr lang="be-BY" sz="2500" dirty="0">
                <a:solidFill>
                  <a:schemeClr val="tx1"/>
                </a:solidFill>
                <a:latin typeface="Times New Roman"/>
                <a:ea typeface="Times New Roman"/>
              </a:rPr>
              <a:t>- адказы на пытанні па змесце тэксту.</a:t>
            </a:r>
            <a:endParaRPr lang="ru-RU" sz="25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655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0516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48" t="16887" r="13124" b="7415"/>
          <a:stretch/>
        </p:blipFill>
        <p:spPr bwMode="auto">
          <a:xfrm>
            <a:off x="611560" y="260648"/>
            <a:ext cx="81919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054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80995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2747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968" b="7662"/>
          <a:stretch/>
        </p:blipFill>
        <p:spPr bwMode="auto">
          <a:xfrm>
            <a:off x="755576" y="332656"/>
            <a:ext cx="7776864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6341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114</TotalTime>
  <Words>556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          Выкарыстанне навучальных практыкаванняў, якія спрыяюць асмысленню зместу і моўных асаблівасцей тэксту </vt:lpstr>
      <vt:lpstr>Сувязь развіцця маўлення з усімі раздзеламі навукі аб мове, урокамі літаратуры рэалізуецца найперш праз сістэму практыкаванняў:</vt:lpstr>
      <vt:lpstr>Алгарытмізацыя - эфектыўны спосаб працы з тэкстам любога прадметнага зместу і ўзроўню складанасці. </vt:lpstr>
      <vt:lpstr>Этапы працы над тэкстам</vt:lpstr>
      <vt:lpstr>1. Успрыманне тэксту. </vt:lpstr>
      <vt:lpstr>2. Разуменне асноўнага зместу тэксту. </vt:lpstr>
      <vt:lpstr>Слайд 7</vt:lpstr>
      <vt:lpstr>Слайд 8</vt:lpstr>
      <vt:lpstr>Слайд 9</vt:lpstr>
      <vt:lpstr>3. Інфармацыйна-сэнсавая перапрацоўка тэксту. </vt:lpstr>
      <vt:lpstr>4. Стварэнне свайго тэксту.</vt:lpstr>
      <vt:lpstr>5. Самааналіз на ўсіх этапах працы з тэкстам. </vt:lpstr>
      <vt:lpstr>Слайд 13</vt:lpstr>
      <vt:lpstr>Слайд 14</vt:lpstr>
      <vt:lpstr>Сінквейн </vt:lpstr>
      <vt:lpstr>Прадстаўленыя прыёмы працы з тэкстам дазваляюць вырашаць такія маўленчыя задачы: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Алеся</cp:lastModifiedBy>
  <cp:revision>9</cp:revision>
  <dcterms:created xsi:type="dcterms:W3CDTF">2021-12-28T15:29:58Z</dcterms:created>
  <dcterms:modified xsi:type="dcterms:W3CDTF">2022-01-12T09:24:44Z</dcterms:modified>
</cp:coreProperties>
</file>