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56" r:id="rId2"/>
    <p:sldId id="367" r:id="rId3"/>
    <p:sldId id="366" r:id="rId4"/>
    <p:sldId id="370" r:id="rId5"/>
    <p:sldId id="404" r:id="rId6"/>
    <p:sldId id="403" r:id="rId7"/>
    <p:sldId id="322" r:id="rId8"/>
    <p:sldId id="371" r:id="rId9"/>
    <p:sldId id="372" r:id="rId10"/>
    <p:sldId id="405" r:id="rId11"/>
    <p:sldId id="373" r:id="rId12"/>
    <p:sldId id="380" r:id="rId13"/>
    <p:sldId id="381" r:id="rId14"/>
    <p:sldId id="382" r:id="rId15"/>
    <p:sldId id="408" r:id="rId16"/>
    <p:sldId id="383" r:id="rId17"/>
    <p:sldId id="410" r:id="rId18"/>
    <p:sldId id="411" r:id="rId19"/>
    <p:sldId id="412" r:id="rId20"/>
    <p:sldId id="413" r:id="rId21"/>
    <p:sldId id="409" r:id="rId22"/>
    <p:sldId id="384" r:id="rId23"/>
    <p:sldId id="385" r:id="rId24"/>
    <p:sldId id="386" r:id="rId25"/>
    <p:sldId id="388" r:id="rId26"/>
    <p:sldId id="389" r:id="rId27"/>
    <p:sldId id="390" r:id="rId28"/>
    <p:sldId id="391" r:id="rId29"/>
    <p:sldId id="379" r:id="rId30"/>
    <p:sldId id="40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8238BA"/>
    <a:srgbClr val="E1B5A3"/>
    <a:srgbClr val="F5DDDB"/>
    <a:srgbClr val="FB8F9E"/>
    <a:srgbClr val="D60825"/>
    <a:srgbClr val="C690E8"/>
    <a:srgbClr val="532476"/>
    <a:srgbClr val="DB1203"/>
    <a:srgbClr val="452C0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>
        <p:scale>
          <a:sx n="70" d="100"/>
          <a:sy n="70" d="100"/>
        </p:scale>
        <p:origin x="-1122" y="-564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logo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60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743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8383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8072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137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316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42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307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4909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11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585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533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82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310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06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9379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473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alphaModFix amt="9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ogo2.png"/>
          <p:cNvPicPr>
            <a:picLocks noChangeAspect="1"/>
          </p:cNvPicPr>
          <p:nvPr userDrawn="1"/>
        </p:nvPicPr>
        <p:blipFill>
          <a:blip r:embed="rId21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76693" y="362206"/>
            <a:ext cx="11238614" cy="2169889"/>
          </a:xfrm>
        </p:spPr>
        <p:txBody>
          <a:bodyPr>
            <a:normAutofit/>
          </a:bodyPr>
          <a:lstStyle/>
          <a:p>
            <a:r>
              <a:rPr lang="be-BY" sz="3400" b="1" dirty="0" smtClean="0">
                <a:solidFill>
                  <a:srgbClr val="000099"/>
                </a:solidFill>
              </a:rPr>
              <a:t>Асаблівасці выкарыстання тэхналогіі візуалізацыі навучальнай інфармацыі на вучэбных занятках па беларускай мове і літаратуры для развіцця вучэбна-пазнавальных і інфармацыйных кампетэнцый вучняў</a:t>
            </a:r>
            <a:endParaRPr lang="ru-RU" sz="3400" b="1" dirty="0">
              <a:solidFill>
                <a:srgbClr val="000099"/>
              </a:solidFill>
            </a:endParaRPr>
          </a:p>
        </p:txBody>
      </p:sp>
      <p:pic>
        <p:nvPicPr>
          <p:cNvPr id="7" name="Picture 3" descr="D:\Математика 2 класс\1. Десяток. Счёт с десятками до ста\урок учитель класс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EBCB"/>
              </a:clrFrom>
              <a:clrTo>
                <a:srgbClr val="F7EB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3" t="20824" r="4390"/>
          <a:stretch/>
        </p:blipFill>
        <p:spPr bwMode="auto">
          <a:xfrm>
            <a:off x="3954483" y="2350332"/>
            <a:ext cx="5035042" cy="387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5479" y="2644709"/>
            <a:ext cx="2056168" cy="164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290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36107" y="1935468"/>
            <a:ext cx="62597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e-BY" sz="2800" b="1" dirty="0">
                <a:solidFill>
                  <a:srgbClr val="000099"/>
                </a:solidFill>
              </a:rPr>
              <a:t>Метадалагічна </a:t>
            </a:r>
            <a:r>
              <a:rPr lang="be-BY" sz="2800" b="1" dirty="0" smtClean="0">
                <a:solidFill>
                  <a:srgbClr val="000099"/>
                </a:solidFill>
              </a:rPr>
              <a:t>правільны падыход </a:t>
            </a:r>
            <a:r>
              <a:rPr lang="be-BY" sz="2800" b="1" dirty="0">
                <a:solidFill>
                  <a:srgbClr val="000099"/>
                </a:solidFill>
              </a:rPr>
              <a:t>да візуалізацыі забяспечвае пераход </a:t>
            </a:r>
            <a:r>
              <a:rPr lang="be-BY" sz="2800" b="1" dirty="0" smtClean="0">
                <a:solidFill>
                  <a:srgbClr val="000099"/>
                </a:solidFill>
              </a:rPr>
              <a:t>вучняў </a:t>
            </a:r>
            <a:r>
              <a:rPr lang="be-BY" sz="2800" b="1" dirty="0">
                <a:solidFill>
                  <a:srgbClr val="000099"/>
                </a:solidFill>
              </a:rPr>
              <a:t>на больш высокі ўзровень пазнавальнай дзейнасці, стымулюе </a:t>
            </a:r>
            <a:r>
              <a:rPr lang="be-BY" sz="2800" b="1" dirty="0" smtClean="0">
                <a:solidFill>
                  <a:srgbClr val="000099"/>
                </a:solidFill>
              </a:rPr>
              <a:t>крэатыўнасць дзяцей.</a:t>
            </a:r>
            <a:endParaRPr lang="ru-RU" sz="2800" b="1" dirty="0" smtClean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Картинки по запросу информац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303" y="2046813"/>
            <a:ext cx="4085146" cy="30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207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91570" y="968991"/>
            <a:ext cx="567746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e-BY" sz="2400" b="1" dirty="0">
                <a:solidFill>
                  <a:srgbClr val="000099"/>
                </a:solidFill>
              </a:rPr>
              <a:t>У школьнай адукацыі прымяняюцца самыя розныя віды нагляднасці. Выкарыстанне наглядных сродкаў не павінна зводзіцца да простага ілюстравання з мэтай зрабіць навучальны курс больш даступным і лёгкім для засваення, а быць арганічнай часткай пазнавальнай </a:t>
            </a:r>
            <a:r>
              <a:rPr lang="be-BY" sz="2400" b="1" dirty="0" smtClean="0">
                <a:solidFill>
                  <a:srgbClr val="000099"/>
                </a:solidFill>
              </a:rPr>
              <a:t>дзейнасці вучняў, </a:t>
            </a:r>
            <a:r>
              <a:rPr lang="be-BY" sz="2400" b="1" dirty="0">
                <a:solidFill>
                  <a:srgbClr val="000099"/>
                </a:solidFill>
              </a:rPr>
              <a:t>сродкам фарміравання і развіцця не толькі наглядна-вобразнага, але і абстрактна-лагічнага мыслення.</a:t>
            </a:r>
            <a:endParaRPr lang="ru-RU" sz="2400" b="1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6701" y="1854988"/>
            <a:ext cx="3811977" cy="301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427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 fontScale="90000"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err="1" smtClean="0">
                <a:solidFill>
                  <a:srgbClr val="000099"/>
                </a:solidFill>
              </a:rPr>
              <a:t>Тэхнікі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візуалізацыі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вучэбнай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інфармацыі</a:t>
            </a:r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17910" y="1883391"/>
            <a:ext cx="61824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Часавая шкала, прамы адрэзак, на які ў храналагічнай паслядоўнасці наносяцца падзеі</a:t>
            </a:r>
            <a:r>
              <a:rPr lang="be-BY" sz="2400" b="1" dirty="0" smtClean="0"/>
              <a:t>.</a:t>
            </a:r>
          </a:p>
          <a:p>
            <a:pPr algn="just"/>
            <a:r>
              <a:rPr lang="be-BY" sz="2400" b="1" dirty="0" smtClean="0"/>
              <a:t> </a:t>
            </a:r>
            <a:r>
              <a:rPr lang="be-BY" sz="2400" b="1" dirty="0"/>
              <a:t>Выкарыстоўваецца: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праца з біяграфіямі ці творчасцю пісьменніка;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фарміраванне ў вучняў сістэмнага погляду на гістарычныя працэсы;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кіраванне праектамі (дапамагаюць бачыць этапы рэалізацыі праекта, тэрміны яго заканчэння).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0099"/>
                </a:solidFill>
              </a:rPr>
              <a:t>Таймлайн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10184" y="2913451"/>
            <a:ext cx="38077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000" dirty="0" smtClean="0">
                <a:ea typeface="Calibri" panose="020F0502020204030204" pitchFamily="34" charset="0"/>
              </a:rPr>
              <a:t>англ</a:t>
            </a:r>
            <a:r>
              <a:rPr lang="ru-RU" sz="2000" dirty="0">
                <a:ea typeface="Calibri" panose="020F0502020204030204" pitchFamily="34" charset="0"/>
              </a:rPr>
              <a:t>. </a:t>
            </a:r>
            <a:r>
              <a:rPr lang="ru-RU" sz="2000" dirty="0" err="1">
                <a:ea typeface="Calibri" panose="020F0502020204030204" pitchFamily="34" charset="0"/>
              </a:rPr>
              <a:t>timeline</a:t>
            </a:r>
            <a:r>
              <a:rPr lang="ru-RU" sz="2000" dirty="0">
                <a:ea typeface="Calibri" panose="020F0502020204030204" pitchFamily="34" charset="0"/>
              </a:rPr>
              <a:t> – </a:t>
            </a:r>
            <a:r>
              <a:rPr lang="ru-RU" sz="2000" dirty="0" smtClean="0">
                <a:ea typeface="Calibri" panose="020F0502020204030204" pitchFamily="34" charset="0"/>
              </a:rPr>
              <a:t>«</a:t>
            </a:r>
            <a:r>
              <a:rPr lang="ru-RU" sz="2000" dirty="0" err="1" smtClean="0">
                <a:ea typeface="Calibri" panose="020F0502020204030204" pitchFamily="34" charset="0"/>
              </a:rPr>
              <a:t>лінія</a:t>
            </a:r>
            <a:r>
              <a:rPr lang="ru-RU" sz="2000" dirty="0" smtClean="0">
                <a:ea typeface="Calibri" panose="020F0502020204030204" pitchFamily="34" charset="0"/>
              </a:rPr>
              <a:t> часу») </a:t>
            </a:r>
            <a:endParaRPr lang="ru-RU" dirty="0"/>
          </a:p>
        </p:txBody>
      </p:sp>
      <p:pic>
        <p:nvPicPr>
          <p:cNvPr id="5122" name="Picture 2" descr="Картинки по запросу лента време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4180" y="3428999"/>
            <a:ext cx="3558071" cy="266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027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err="1">
                <a:solidFill>
                  <a:srgbClr val="000099"/>
                </a:solidFill>
              </a:rPr>
              <a:t>Тэхнікі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візуалізацыі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вучэбнай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інфармацыі</a:t>
            </a:r>
            <a:r>
              <a:rPr lang="ru-RU" sz="3600" b="1" dirty="0">
                <a:solidFill>
                  <a:srgbClr val="000099"/>
                </a:solidFill>
              </a:rPr>
              <a:t/>
            </a:r>
            <a:br>
              <a:rPr lang="ru-RU" sz="3600" b="1" dirty="0">
                <a:solidFill>
                  <a:srgbClr val="000099"/>
                </a:solidFill>
              </a:rPr>
            </a:b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80959" y="1282890"/>
            <a:ext cx="61920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Графічны спосаб прадставіць ідэі, канцэпцыі, інфармацыю ў выглядзе карты, якая складаецца з ключавых і другасных тэм.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Формы</a:t>
            </a:r>
            <a:r>
              <a:rPr lang="be-BY" sz="2400" b="1" dirty="0"/>
              <a:t>: ментальная карта; дыяграма сувязей; карта думак, асацыятыўная карта, mind map. Выкарыстоўваецца: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інструмент для структуравання ідэй;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планаванне часу;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запамінанне вялікіх аб'ёмаў інфармацыі;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правядзенне мазгавых штурмаў.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0099"/>
                </a:solidFill>
              </a:rPr>
              <a:t>І</a:t>
            </a:r>
            <a:r>
              <a:rPr lang="ru-RU" sz="2800" b="1" dirty="0" err="1" smtClean="0">
                <a:solidFill>
                  <a:srgbClr val="000099"/>
                </a:solidFill>
              </a:rPr>
              <a:t>нтэлект</a:t>
            </a:r>
            <a:r>
              <a:rPr lang="ru-RU" sz="2800" b="1" dirty="0" smtClean="0">
                <a:solidFill>
                  <a:srgbClr val="000099"/>
                </a:solidFill>
              </a:rPr>
              <a:t>-карта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7170" name="Picture 2" descr="Картинки по запросу Интеллект-кар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360" y="3233468"/>
            <a:ext cx="4194599" cy="24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811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Картинки по запросу флипч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128"/>
          <a:stretch/>
        </p:blipFill>
        <p:spPr bwMode="auto">
          <a:xfrm rot="16200000">
            <a:off x="2069651" y="3224822"/>
            <a:ext cx="2517465" cy="30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err="1">
                <a:solidFill>
                  <a:srgbClr val="000099"/>
                </a:solidFill>
              </a:rPr>
              <a:t>Тэхнікі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візуалізацыі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вучэбнай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інфармацыі</a:t>
            </a:r>
            <a:r>
              <a:rPr lang="ru-RU" sz="3600" b="1" dirty="0">
                <a:solidFill>
                  <a:srgbClr val="000099"/>
                </a:solidFill>
              </a:rPr>
              <a:t/>
            </a:r>
            <a:br>
              <a:rPr lang="ru-RU" sz="3600" b="1" dirty="0">
                <a:solidFill>
                  <a:srgbClr val="000099"/>
                </a:solidFill>
              </a:rPr>
            </a:b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76828" y="1269242"/>
            <a:ext cx="66555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800" b="1" dirty="0" smtClean="0"/>
              <a:t>Візуалізацыя </a:t>
            </a:r>
            <a:r>
              <a:rPr lang="be-BY" sz="2800" b="1" dirty="0"/>
              <a:t>інфармацыі пры дапамозе графічных сімвалаў, якія проста і зразумела адлюстроўваюць яе змест і ўнутраныя сувязі. Выступленне ў тэхніцы скрайбінга - гэта суправаджэнне гаворкі «на </a:t>
            </a:r>
            <a:r>
              <a:rPr lang="be-BY" sz="2800" b="1" dirty="0" smtClean="0"/>
              <a:t>ляту» </a:t>
            </a:r>
            <a:r>
              <a:rPr lang="be-BY" sz="2800" b="1" dirty="0"/>
              <a:t>малюнкамі </a:t>
            </a:r>
            <a:r>
              <a:rPr lang="be-BY" sz="2800" b="1" dirty="0" smtClean="0"/>
              <a:t>фламастарам </a:t>
            </a:r>
            <a:r>
              <a:rPr lang="be-BY" sz="2800" b="1" dirty="0"/>
              <a:t>на белай дошцы (або лісце паперы). Стварэнне яркіх вобразаў выклікае ў слухача візуальныя асацыяцыі з прамовай, што забяспечвае высокі працэнт засваення інфармацыі.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0099"/>
                </a:solidFill>
              </a:rPr>
              <a:t>Скрайбінг</a:t>
            </a:r>
            <a:r>
              <a:rPr lang="ru-RU" sz="2800" b="1" dirty="0" smtClean="0">
                <a:solidFill>
                  <a:srgbClr val="000099"/>
                </a:solidFill>
              </a:rPr>
              <a:t>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8302" y="2913451"/>
            <a:ext cx="4094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000" dirty="0" smtClean="0">
                <a:ea typeface="Calibri" panose="020F0502020204030204" pitchFamily="34" charset="0"/>
              </a:rPr>
              <a:t>англ</a:t>
            </a:r>
            <a:r>
              <a:rPr lang="ru-RU" sz="2000" dirty="0">
                <a:ea typeface="Calibri" panose="020F0502020204030204" pitchFamily="34" charset="0"/>
              </a:rPr>
              <a:t>. «</a:t>
            </a:r>
            <a:r>
              <a:rPr lang="ru-RU" sz="2000" dirty="0" err="1">
                <a:ea typeface="Calibri" panose="020F0502020204030204" pitchFamily="34" charset="0"/>
              </a:rPr>
              <a:t>scribe</a:t>
            </a:r>
            <a:r>
              <a:rPr lang="ru-RU" sz="2000" dirty="0">
                <a:ea typeface="Calibri" panose="020F0502020204030204" pitchFamily="34" charset="0"/>
              </a:rPr>
              <a:t>» </a:t>
            </a:r>
            <a:r>
              <a:rPr lang="ru-RU" sz="2000" dirty="0" smtClean="0">
                <a:ea typeface="Calibri" panose="020F0502020204030204" pitchFamily="34" charset="0"/>
              </a:rPr>
              <a:t>–</a:t>
            </a:r>
            <a:r>
              <a:rPr lang="ru-RU" sz="2000" dirty="0" err="1" smtClean="0">
                <a:ea typeface="Calibri" panose="020F0502020204030204" pitchFamily="34" charset="0"/>
              </a:rPr>
              <a:t>накідваць</a:t>
            </a:r>
            <a:r>
              <a:rPr lang="ru-RU" sz="2000" dirty="0" smtClean="0">
                <a:ea typeface="Calibri" panose="020F0502020204030204" pitchFamily="34" charset="0"/>
              </a:rPr>
              <a:t> </a:t>
            </a:r>
            <a:r>
              <a:rPr lang="ru-RU" sz="2000" dirty="0" err="1" smtClean="0">
                <a:ea typeface="Calibri" panose="020F0502020204030204" pitchFamily="34" charset="0"/>
              </a:rPr>
              <a:t>эскізы</a:t>
            </a:r>
            <a:r>
              <a:rPr lang="ru-RU" sz="2000" dirty="0" smtClean="0">
                <a:ea typeface="Calibri" panose="020F0502020204030204" pitchFamily="34" charset="0"/>
              </a:rPr>
              <a:t>) </a:t>
            </a:r>
            <a:endParaRPr lang="ru-RU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6220" y="3781805"/>
            <a:ext cx="2464326" cy="191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0820" y="3586914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5077" y="3586914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4143872" y="5326575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81381" y="5326575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Картинки по запросу рука с ручкой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21430" flipH="1">
            <a:off x="923257" y="4307705"/>
            <a:ext cx="3134803" cy="209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759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Картинки по запросу флипч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128"/>
          <a:stretch/>
        </p:blipFill>
        <p:spPr bwMode="auto">
          <a:xfrm rot="16200000">
            <a:off x="2069651" y="3224822"/>
            <a:ext cx="2517465" cy="30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err="1">
                <a:solidFill>
                  <a:srgbClr val="000099"/>
                </a:solidFill>
              </a:rPr>
              <a:t>Тэхнікі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візуалізацыі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вучэбнай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інфармацыі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87123" y="2453552"/>
            <a:ext cx="60114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800" b="1" dirty="0"/>
              <a:t>Гэта ілюстраваныя нататкі з персанажамі, цытатамі, стрэлкамі і іншымі элементамі, якія дапамагаюць структураваць, запомніць і асэнсаваць інфармацыю.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5016" y="2913451"/>
            <a:ext cx="4094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0099"/>
                </a:solidFill>
              </a:rPr>
              <a:t>Скетчноўтынг</a:t>
            </a:r>
            <a:endParaRPr lang="ru-RU" sz="2800" dirty="0">
              <a:solidFill>
                <a:srgbClr val="000099"/>
              </a:solidFill>
            </a:endParaRPr>
          </a:p>
        </p:txBody>
      </p:sp>
      <p:pic>
        <p:nvPicPr>
          <p:cNvPr id="8205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0820" y="3586914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2324" y="3586914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4143872" y="5326575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81381" y="5326575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Картинки по запросу рука с ручкой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21430" flipH="1">
            <a:off x="923257" y="4307705"/>
            <a:ext cx="3134803" cy="209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614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err="1">
                <a:solidFill>
                  <a:srgbClr val="000099"/>
                </a:solidFill>
              </a:rPr>
              <a:t>Тэхнікі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візуалізацыі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вучэбнай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інфармацыі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32799" y="1501254"/>
            <a:ext cx="70040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Спосаб візуалізацыі інфармацыі на аснове адной выявы, да якой у выглядзе пазнак ("гарачых кропак") прымацоўваюцца спасылкі на вэб-рэсурсы і інтэрнэт-дакументы, мультымедыйныя аб'екты: відэа, аўдыё, прэзентацыі, слайд-шоу, гульні, апытанні і г.д. . Галоўная </a:t>
            </a:r>
            <a:r>
              <a:rPr lang="be-BY" sz="2400" b="1" dirty="0" smtClean="0"/>
              <a:t>станоўчая якасць </a:t>
            </a:r>
            <a:r>
              <a:rPr lang="be-BY" sz="2400" b="1" dirty="0"/>
              <a:t>такога плаката - яго інтэрактыўнасць: чытач можа знаёміцца ​​з інфармацыяй у любым зручным для сябе парадку і </a:t>
            </a:r>
            <a:r>
              <a:rPr lang="be-BY" sz="2400" b="1" dirty="0" smtClean="0"/>
              <a:t>адкрываць толькі цікавыя для яго </a:t>
            </a:r>
            <a:r>
              <a:rPr lang="be-BY" sz="2400" b="1" dirty="0"/>
              <a:t>матэрыялы. З дапамогай інтэрактыўных плакатаў можна сабраць і абагульніць матэрыял па любой тэме, стварыць дайджэст публікацый, віртуальную выставу ці падарожжа.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0099"/>
                </a:solidFill>
              </a:rPr>
              <a:t>І</a:t>
            </a:r>
            <a:r>
              <a:rPr lang="ru-RU" sz="2800" b="1" dirty="0" err="1" smtClean="0">
                <a:solidFill>
                  <a:srgbClr val="000099"/>
                </a:solidFill>
              </a:rPr>
              <a:t>нтэрактыўны</a:t>
            </a:r>
            <a:r>
              <a:rPr lang="ru-RU" sz="2800" b="1" dirty="0" smtClean="0">
                <a:solidFill>
                  <a:srgbClr val="000099"/>
                </a:solidFill>
              </a:rPr>
              <a:t> плакат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8" name="Picture 9" descr="Картинки по запросу флипч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128"/>
          <a:stretch/>
        </p:blipFill>
        <p:spPr bwMode="auto">
          <a:xfrm rot="16200000">
            <a:off x="1858263" y="3306079"/>
            <a:ext cx="2285764" cy="28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Картинки по запросу рука с ручкой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21430" flipH="1">
            <a:off x="996449" y="3897626"/>
            <a:ext cx="3134803" cy="209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598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err="1">
                <a:solidFill>
                  <a:srgbClr val="000099"/>
                </a:solidFill>
              </a:rPr>
              <a:t>Тэхнікі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візуалізацыі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вучэбнай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інфармацыі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5397" y="1419367"/>
            <a:ext cx="74653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000" b="1" dirty="0"/>
              <a:t>Візуальнае прадстаўленне спісу катэгорый або тэгаў, </a:t>
            </a:r>
            <a:r>
              <a:rPr lang="be-BY" sz="2000" b="1" dirty="0" smtClean="0"/>
              <a:t>якія называюцца меткамі</a:t>
            </a:r>
            <a:r>
              <a:rPr lang="be-BY" sz="2000" b="1" dirty="0"/>
              <a:t>, ярлыкамі, ключавымі словамі </a:t>
            </a:r>
            <a:r>
              <a:rPr lang="be-BY" sz="2000" b="1" dirty="0" smtClean="0"/>
              <a:t>і г.д. </a:t>
            </a:r>
          </a:p>
          <a:p>
            <a:pPr marL="342900" indent="-342900" algn="just">
              <a:buFontTx/>
              <a:buChar char="-"/>
            </a:pPr>
            <a:r>
              <a:rPr lang="be-BY" sz="2000" b="1" dirty="0" smtClean="0"/>
              <a:t>заданне </a:t>
            </a:r>
            <a:r>
              <a:rPr lang="be-BY" sz="2000" b="1" dirty="0"/>
              <a:t>"Адгадайце аўтара і назву </a:t>
            </a:r>
            <a:r>
              <a:rPr lang="be-BY" sz="2000" b="1" dirty="0" smtClean="0"/>
              <a:t>твора".  У </a:t>
            </a:r>
            <a:r>
              <a:rPr lang="be-BY" sz="2000" b="1" dirty="0"/>
              <a:t>воблака ў гэтым выпадку могуць быць уключаны словы, якія называюць герояў твора, месца здарэння і любыя іншыя прыкметы, якія дазваляюць распазнаць тэкст; </a:t>
            </a:r>
            <a:endParaRPr lang="be-BY" sz="2000" b="1" dirty="0" smtClean="0"/>
          </a:p>
          <a:p>
            <a:pPr marL="342900" indent="-342900" algn="just">
              <a:buFontTx/>
              <a:buChar char="-"/>
            </a:pPr>
            <a:r>
              <a:rPr lang="be-BY" sz="2000" b="1" dirty="0" smtClean="0"/>
              <a:t>заданне "Слоўнікавыя словы" . </a:t>
            </a:r>
            <a:r>
              <a:rPr lang="be-BY" sz="2000" b="1" dirty="0"/>
              <a:t>М</a:t>
            </a:r>
            <a:r>
              <a:rPr lang="be-BY" sz="2000" b="1" dirty="0" smtClean="0"/>
              <a:t>ожна </a:t>
            </a:r>
            <a:r>
              <a:rPr lang="be-BY" sz="2000" b="1" dirty="0"/>
              <a:t>выкарыстоўваць розныя варыяцыі дадзенага задання: воблака з аднаго слоўнікавага слова; воблака са слоўнікавых слоў у рамках адной вывучанай тэмы; воблака са слоў, вывучаных за год, і г.д.; </a:t>
            </a:r>
            <a:endParaRPr lang="be-BY" sz="2000" b="1" dirty="0" smtClean="0"/>
          </a:p>
          <a:p>
            <a:pPr marL="342900" indent="-342900" algn="just">
              <a:buFontTx/>
              <a:buChar char="-"/>
            </a:pPr>
            <a:r>
              <a:rPr lang="be-BY" sz="2000" b="1" dirty="0" smtClean="0"/>
              <a:t>заданне </a:t>
            </a:r>
            <a:r>
              <a:rPr lang="be-BY" sz="2000" b="1" dirty="0"/>
              <a:t>"Адгадайце прыказку (прымаўку </a:t>
            </a:r>
            <a:r>
              <a:rPr lang="be-BY" sz="2000" b="1" dirty="0" smtClean="0"/>
              <a:t>і г.д.)". Даецца </a:t>
            </a:r>
            <a:r>
              <a:rPr lang="be-BY" sz="2000" b="1" dirty="0"/>
              <a:t>большасць слоў з прыказкі, некалькі прапушчана; </a:t>
            </a:r>
            <a:endParaRPr lang="be-BY" sz="2000" b="1" dirty="0" smtClean="0"/>
          </a:p>
          <a:p>
            <a:pPr algn="just"/>
            <a:r>
              <a:rPr lang="be-BY" sz="2000" b="1" dirty="0" smtClean="0"/>
              <a:t> </a:t>
            </a:r>
            <a:r>
              <a:rPr lang="be-BY" sz="2000" dirty="0" smtClean="0"/>
              <a:t>- </a:t>
            </a:r>
            <a:r>
              <a:rPr lang="be-BY" sz="2000" b="1" dirty="0"/>
              <a:t>заданне "Збярыце імёны </a:t>
            </a:r>
            <a:r>
              <a:rPr lang="be-BY" sz="2000" b="1" dirty="0" smtClean="0"/>
              <a:t>герояў".  Вучням прапануецца   самім </a:t>
            </a:r>
            <a:r>
              <a:rPr lang="be-BY" sz="2000" b="1" dirty="0"/>
              <a:t>скласці воблака, дзе будуць выкарыстаны імёны герояў некалькіх апошніх твораў;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0099"/>
                </a:solidFill>
              </a:rPr>
              <a:t>Воблака</a:t>
            </a:r>
            <a:r>
              <a:rPr lang="ru-RU" sz="2800" b="1" dirty="0" smtClean="0">
                <a:solidFill>
                  <a:srgbClr val="000099"/>
                </a:solidFill>
              </a:rPr>
              <a:t> </a:t>
            </a:r>
            <a:r>
              <a:rPr lang="ru-RU" sz="2800" b="1" dirty="0" err="1" smtClean="0">
                <a:solidFill>
                  <a:srgbClr val="000099"/>
                </a:solidFill>
              </a:rPr>
              <a:t>слоў</a:t>
            </a:r>
            <a:r>
              <a:rPr lang="ru-RU" sz="2800" b="1" dirty="0" smtClean="0">
                <a:solidFill>
                  <a:srgbClr val="000099"/>
                </a:solidFill>
              </a:rPr>
              <a:t>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8" name="Picture 9" descr="Картинки по запросу флипч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128"/>
          <a:stretch/>
        </p:blipFill>
        <p:spPr bwMode="auto">
          <a:xfrm rot="16200000">
            <a:off x="1797425" y="3366917"/>
            <a:ext cx="2285764" cy="26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Картинки по запросу рука с ручкой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21430" flipH="1">
            <a:off x="996449" y="3897626"/>
            <a:ext cx="3134803" cy="209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266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err="1">
                <a:solidFill>
                  <a:srgbClr val="000099"/>
                </a:solidFill>
              </a:rPr>
              <a:t>Тэхнікі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візуалізацыі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вучэбнай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інфармацыі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5398" y="1596788"/>
            <a:ext cx="74653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000" b="1" dirty="0" smtClean="0"/>
              <a:t>- на </a:t>
            </a:r>
            <a:r>
              <a:rPr lang="be-BY" sz="2000" b="1" dirty="0"/>
              <a:t>этапе паведамлення тэмы ўрока для павышэння матывацыі і цікавасці </a:t>
            </a:r>
            <a:r>
              <a:rPr lang="be-BY" sz="2000" b="1" dirty="0" smtClean="0"/>
              <a:t>вучняў. </a:t>
            </a:r>
            <a:r>
              <a:rPr lang="be-BY" sz="2000" b="1" dirty="0"/>
              <a:t>В</a:t>
            </a:r>
            <a:r>
              <a:rPr lang="be-BY" sz="2000" b="1" dirty="0" smtClean="0"/>
              <a:t>облака </a:t>
            </a:r>
            <a:r>
              <a:rPr lang="be-BY" sz="2000" b="1" dirty="0"/>
              <a:t>змяшчае маляўнічую і арыгінальна аформленую назву тэмы; </a:t>
            </a:r>
            <a:endParaRPr lang="be-BY" sz="2000" b="1" dirty="0" smtClean="0"/>
          </a:p>
          <a:p>
            <a:pPr algn="just"/>
            <a:r>
              <a:rPr lang="be-BY" sz="2000" b="1" dirty="0" smtClean="0"/>
              <a:t>- на </a:t>
            </a:r>
            <a:r>
              <a:rPr lang="be-BY" sz="2000" b="1" dirty="0"/>
              <a:t>этапе замацавання або кантролю </a:t>
            </a:r>
            <a:r>
              <a:rPr lang="be-BY" sz="2000" b="1" dirty="0" smtClean="0"/>
              <a:t>ведаў.  Воблака </a:t>
            </a:r>
            <a:r>
              <a:rPr lang="be-BY" sz="2000" b="1" dirty="0"/>
              <a:t>слоў змяшчае асноўныя паняцці па пройдзенай тэме. Вучні выбіраюць тэрміны і паняцці, вывучаныя ў дадзенай тэме, і даюць вызначэнне або раскрываюць паняцце; </a:t>
            </a:r>
            <a:endParaRPr lang="be-BY" sz="2000" b="1" dirty="0" smtClean="0"/>
          </a:p>
          <a:p>
            <a:pPr algn="just"/>
            <a:r>
              <a:rPr lang="be-BY" sz="2000" b="1" dirty="0" smtClean="0"/>
              <a:t>- на </a:t>
            </a:r>
            <a:r>
              <a:rPr lang="be-BY" sz="2000" b="1" dirty="0"/>
              <a:t>любым уроку і любым этапе ўрока - заданне "Знайдзі лішняе </a:t>
            </a:r>
            <a:r>
              <a:rPr lang="be-BY" sz="2000" b="1" dirty="0" smtClean="0"/>
              <a:t>слова". </a:t>
            </a:r>
            <a:r>
              <a:rPr lang="be-BY" sz="2000" b="1" dirty="0"/>
              <a:t>Д</a:t>
            </a:r>
            <a:r>
              <a:rPr lang="be-BY" sz="2000" b="1" dirty="0" smtClean="0"/>
              <a:t>ля </a:t>
            </a:r>
            <a:r>
              <a:rPr lang="be-BY" sz="2000" b="1" dirty="0"/>
              <a:t>паўтарэння пройдзенага матэрыялу, для азнаямлення з новым матэрыялам, для пераключэння ўвагі, у якасці размінкі </a:t>
            </a:r>
            <a:r>
              <a:rPr lang="be-BY" sz="2000" b="1" dirty="0" smtClean="0"/>
              <a:t>і г.д.; </a:t>
            </a:r>
          </a:p>
          <a:p>
            <a:pPr algn="just"/>
            <a:r>
              <a:rPr lang="be-BY" sz="2000" b="1" dirty="0" smtClean="0"/>
              <a:t>- </a:t>
            </a:r>
            <a:r>
              <a:rPr lang="be-BY" sz="2000" b="1" dirty="0"/>
              <a:t>у пазакласнай працы </a:t>
            </a:r>
            <a:r>
              <a:rPr lang="be-BY" sz="2000" b="1" dirty="0" smtClean="0"/>
              <a:t>. </a:t>
            </a:r>
            <a:r>
              <a:rPr lang="be-BY" sz="2000" b="1" dirty="0"/>
              <a:t>К</a:t>
            </a:r>
            <a:r>
              <a:rPr lang="be-BY" sz="2000" b="1" dirty="0" smtClean="0"/>
              <a:t>онкурс </a:t>
            </a:r>
            <a:r>
              <a:rPr lang="be-BY" sz="2000" b="1" dirty="0"/>
              <a:t>плакатаў, стварэнне </a:t>
            </a:r>
            <a:r>
              <a:rPr lang="be-BY" sz="2000" b="1" dirty="0" smtClean="0"/>
              <a:t>лагатыпаў </a:t>
            </a:r>
            <a:r>
              <a:rPr lang="be-BY" sz="2000" b="1" dirty="0"/>
              <a:t>каманды, </a:t>
            </a:r>
            <a:r>
              <a:rPr lang="be-BY" sz="2000" b="1" dirty="0" smtClean="0"/>
              <a:t>"Воблака  </a:t>
            </a:r>
            <a:r>
              <a:rPr lang="be-BY" sz="2000" b="1" dirty="0"/>
              <a:t>эмоцый" і г.д.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0099"/>
                </a:solidFill>
              </a:rPr>
              <a:t>Воблака</a:t>
            </a:r>
            <a:r>
              <a:rPr lang="ru-RU" sz="2800" b="1" dirty="0" smtClean="0">
                <a:solidFill>
                  <a:srgbClr val="000099"/>
                </a:solidFill>
              </a:rPr>
              <a:t> </a:t>
            </a:r>
            <a:r>
              <a:rPr lang="ru-RU" sz="2800" b="1" dirty="0" err="1" smtClean="0">
                <a:solidFill>
                  <a:srgbClr val="000099"/>
                </a:solidFill>
              </a:rPr>
              <a:t>слоў</a:t>
            </a:r>
            <a:r>
              <a:rPr lang="ru-RU" sz="2800" b="1" dirty="0" smtClean="0">
                <a:solidFill>
                  <a:srgbClr val="000099"/>
                </a:solidFill>
              </a:rPr>
              <a:t>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8" name="Picture 9" descr="Картинки по запросу флипч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128"/>
          <a:stretch/>
        </p:blipFill>
        <p:spPr bwMode="auto">
          <a:xfrm rot="16200000">
            <a:off x="1708717" y="3455627"/>
            <a:ext cx="2285764" cy="25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Картинки по запросу рука с ручкой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21430" flipH="1">
            <a:off x="986817" y="3923278"/>
            <a:ext cx="3034676" cy="20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087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err="1">
                <a:solidFill>
                  <a:srgbClr val="000099"/>
                </a:solidFill>
              </a:rPr>
              <a:t>Тэхнікі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візуалізацыі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вучэбнай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інфармацыі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0099"/>
                </a:solidFill>
              </a:rPr>
              <a:t>Воблака</a:t>
            </a:r>
            <a:r>
              <a:rPr lang="ru-RU" sz="2800" b="1" dirty="0" smtClean="0">
                <a:solidFill>
                  <a:srgbClr val="000099"/>
                </a:solidFill>
              </a:rPr>
              <a:t> </a:t>
            </a:r>
            <a:r>
              <a:rPr lang="ru-RU" sz="2800" b="1" dirty="0" err="1" smtClean="0">
                <a:solidFill>
                  <a:srgbClr val="000099"/>
                </a:solidFill>
              </a:rPr>
              <a:t>слоў</a:t>
            </a:r>
            <a:r>
              <a:rPr lang="ru-RU" sz="2800" b="1" dirty="0" smtClean="0">
                <a:solidFill>
                  <a:srgbClr val="000099"/>
                </a:solidFill>
              </a:rPr>
              <a:t>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3074" name="Picture 2" descr="C:\Users\KaMo User\Desktop\sti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8854" y="1893995"/>
            <a:ext cx="5445456" cy="35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56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18161" y="1897134"/>
            <a:ext cx="60869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e-BY" sz="2400" b="1" dirty="0">
                <a:solidFill>
                  <a:srgbClr val="000099"/>
                </a:solidFill>
              </a:rPr>
              <a:t>Праблема развіцця навучальных здольнасцей школьнікаў заўсёды з'яўлялася адной з найбольш актуальных. Чым больш поўна будуць рэалізаваны </a:t>
            </a:r>
            <a:r>
              <a:rPr lang="be-BY" sz="2400" b="1" dirty="0" smtClean="0">
                <a:solidFill>
                  <a:srgbClr val="000099"/>
                </a:solidFill>
              </a:rPr>
              <a:t>патэнцыяльныя </a:t>
            </a:r>
            <a:r>
              <a:rPr lang="be-BY" sz="2400" b="1" dirty="0">
                <a:solidFill>
                  <a:srgbClr val="000099"/>
                </a:solidFill>
              </a:rPr>
              <a:t>магчымасці школьніка, тым большых поспехаў асоба зможа дабіцца ў жыцці. Адной з эфектыўных тэхналогій актывізацыі навучання з'яўляецца метад візуалізацыі навучальнай інфармацыі.</a:t>
            </a:r>
            <a:endParaRPr lang="ru-RU" sz="2400" b="1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09934" y="1897134"/>
            <a:ext cx="4026090" cy="3156278"/>
            <a:chOff x="653124" y="1364872"/>
            <a:chExt cx="4341957" cy="3427435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14357"/>
            <a:stretch/>
          </p:blipFill>
          <p:spPr bwMode="auto">
            <a:xfrm>
              <a:off x="653124" y="1364872"/>
              <a:ext cx="4341957" cy="34274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45744">
              <a:off x="1280627" y="1462391"/>
              <a:ext cx="1907415" cy="1433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95908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err="1">
                <a:solidFill>
                  <a:srgbClr val="000099"/>
                </a:solidFill>
              </a:rPr>
              <a:t>Тэхнікі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візуалізацыі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вучэбнай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інфармацыі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0099"/>
                </a:solidFill>
              </a:rPr>
              <a:t>Графіксацыя</a:t>
            </a:r>
            <a:r>
              <a:rPr lang="ru-RU" sz="2800" b="1" dirty="0" smtClean="0">
                <a:solidFill>
                  <a:srgbClr val="000099"/>
                </a:solidFill>
              </a:rPr>
              <a:t>  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40740" y="2618848"/>
            <a:ext cx="5964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/>
              <a:t>Гэта "такі спосаб </a:t>
            </a:r>
            <a:r>
              <a:rPr lang="be-BY" sz="2400" b="1" dirty="0" smtClean="0"/>
              <a:t>утварэння слоў</a:t>
            </a:r>
            <a:r>
              <a:rPr lang="be-BY" sz="2400" b="1" dirty="0"/>
              <a:t>, пры якім у якасці словаўтваральнага аператара выступаюць графічныя і арфаграфічныя сродкі (графічныя </a:t>
            </a:r>
            <a:r>
              <a:rPr lang="be-BY" sz="2400" b="1" dirty="0" smtClean="0"/>
              <a:t>выдзяленні</a:t>
            </a:r>
            <a:r>
              <a:rPr lang="be-BY" sz="2400" b="1" dirty="0"/>
              <a:t>, знакі прыпынку і </a:t>
            </a:r>
            <a:r>
              <a:rPr lang="be-BY" sz="2400" b="1" dirty="0" smtClean="0"/>
              <a:t>г. д.)".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0500" y="3248167"/>
            <a:ext cx="427175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- </a:t>
            </a:r>
            <a:r>
              <a:rPr lang="ru-RU" sz="2400" b="1" dirty="0" err="1" smtClean="0">
                <a:solidFill>
                  <a:srgbClr val="000099"/>
                </a:solidFill>
              </a:rPr>
              <a:t>Усім</a:t>
            </a:r>
            <a:r>
              <a:rPr lang="ru-RU" sz="2400" b="1" dirty="0" smtClean="0">
                <a:solidFill>
                  <a:srgbClr val="000099"/>
                </a:solidFill>
              </a:rPr>
              <a:t> </a:t>
            </a:r>
            <a:r>
              <a:rPr lang="ru-RU" sz="2400" b="1" dirty="0" err="1" smtClean="0">
                <a:solidFill>
                  <a:srgbClr val="000099"/>
                </a:solidFill>
              </a:rPr>
              <a:t>дзясяткі</a:t>
            </a:r>
            <a:r>
              <a:rPr lang="ru-RU" sz="2400" b="1" dirty="0" smtClean="0">
                <a:solidFill>
                  <a:srgbClr val="000099"/>
                </a:solidFill>
              </a:rPr>
              <a:t>! – </a:t>
            </a:r>
            <a:r>
              <a:rPr lang="ru-RU" sz="2400" b="1" dirty="0" err="1" smtClean="0">
                <a:solidFill>
                  <a:srgbClr val="000099"/>
                </a:solidFill>
              </a:rPr>
              <a:t>сказаў</a:t>
            </a:r>
            <a:r>
              <a:rPr lang="ru-RU" sz="2400" b="1" dirty="0" smtClean="0">
                <a:solidFill>
                  <a:srgbClr val="000099"/>
                </a:solidFill>
              </a:rPr>
              <a:t> </a:t>
            </a:r>
            <a:r>
              <a:rPr lang="ru-RU" sz="2400" b="1" dirty="0" err="1" smtClean="0">
                <a:solidFill>
                  <a:srgbClr val="000099"/>
                </a:solidFill>
              </a:rPr>
              <a:t>настаўнік</a:t>
            </a:r>
            <a:r>
              <a:rPr lang="ru-RU" sz="2400" b="1" dirty="0" smtClean="0">
                <a:solidFill>
                  <a:srgbClr val="000099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- </a:t>
            </a:r>
            <a:r>
              <a:rPr lang="ru-RU" sz="2400" b="1" dirty="0" err="1" smtClean="0">
                <a:solidFill>
                  <a:srgbClr val="000099"/>
                </a:solidFill>
              </a:rPr>
              <a:t>Адз</a:t>
            </a:r>
            <a:r>
              <a:rPr lang="ru-RU" sz="2400" b="1" dirty="0" err="1" smtClean="0">
                <a:solidFill>
                  <a:srgbClr val="FF0000"/>
                </a:solidFill>
              </a:rPr>
              <a:t>іна</a:t>
            </a:r>
            <a:r>
              <a:rPr lang="ru-RU" sz="2400" b="1" dirty="0" err="1" smtClean="0">
                <a:solidFill>
                  <a:srgbClr val="000099"/>
                </a:solidFill>
              </a:rPr>
              <a:t>ццаць</a:t>
            </a:r>
            <a:r>
              <a:rPr lang="ru-RU" sz="2400" b="1" dirty="0">
                <a:solidFill>
                  <a:srgbClr val="000099"/>
                </a:solidFill>
              </a:rPr>
              <a:t>!» – сказала </a:t>
            </a:r>
            <a:r>
              <a:rPr lang="ru-RU" sz="2400" b="1" dirty="0" err="1" smtClean="0">
                <a:solidFill>
                  <a:srgbClr val="FF0000"/>
                </a:solidFill>
              </a:rPr>
              <a:t>Іна</a:t>
            </a:r>
            <a:r>
              <a:rPr lang="ru-RU" sz="2400" b="1" dirty="0" smtClean="0">
                <a:solidFill>
                  <a:srgbClr val="000099"/>
                </a:solidFill>
              </a:rPr>
              <a:t> (</a:t>
            </a:r>
            <a:r>
              <a:rPr lang="ru-RU" sz="2400" b="1" dirty="0" err="1" smtClean="0">
                <a:solidFill>
                  <a:srgbClr val="000099"/>
                </a:solidFill>
              </a:rPr>
              <a:t>адз</a:t>
            </a:r>
            <a:r>
              <a:rPr lang="ru-RU" sz="2400" b="1" dirty="0" err="1" smtClean="0">
                <a:solidFill>
                  <a:srgbClr val="FF0000"/>
                </a:solidFill>
              </a:rPr>
              <a:t>ІНА</a:t>
            </a:r>
            <a:r>
              <a:rPr lang="ru-RU" sz="2400" b="1" dirty="0" err="1" smtClean="0">
                <a:solidFill>
                  <a:srgbClr val="000099"/>
                </a:solidFill>
              </a:rPr>
              <a:t>ццаць</a:t>
            </a:r>
            <a:r>
              <a:rPr lang="ru-RU" sz="2400" b="1" dirty="0" smtClean="0">
                <a:solidFill>
                  <a:srgbClr val="000099"/>
                </a:solidFill>
              </a:rPr>
              <a:t>).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 </a:t>
            </a:r>
          </a:p>
          <a:p>
            <a:r>
              <a:rPr lang="ru-RU" b="1" u="sng" dirty="0" err="1" smtClean="0">
                <a:solidFill>
                  <a:srgbClr val="000099"/>
                </a:solidFill>
              </a:rPr>
              <a:t>Каляровае</a:t>
            </a:r>
            <a:r>
              <a:rPr lang="ru-RU" b="1" u="sng" dirty="0" smtClean="0">
                <a:solidFill>
                  <a:srgbClr val="000099"/>
                </a:solidFill>
              </a:rPr>
              <a:t> </a:t>
            </a:r>
            <a:r>
              <a:rPr lang="ru-RU" b="1" u="sng" dirty="0" err="1" smtClean="0">
                <a:solidFill>
                  <a:srgbClr val="000099"/>
                </a:solidFill>
              </a:rPr>
              <a:t>выдзяленне</a:t>
            </a:r>
            <a:r>
              <a:rPr lang="ru-RU" b="1" u="sng" dirty="0" smtClean="0">
                <a:solidFill>
                  <a:srgbClr val="000099"/>
                </a:solidFill>
              </a:rPr>
              <a:t> </a:t>
            </a:r>
            <a:r>
              <a:rPr lang="ru-RU" b="1" u="sng" dirty="0">
                <a:solidFill>
                  <a:srgbClr val="000099"/>
                </a:solidFill>
              </a:rPr>
              <a:t>ў</a:t>
            </a:r>
            <a:r>
              <a:rPr lang="ru-RU" b="1" u="sng" dirty="0" smtClean="0">
                <a:solidFill>
                  <a:srgbClr val="000099"/>
                </a:solidFill>
              </a:rPr>
              <a:t> слове, </a:t>
            </a:r>
            <a:r>
              <a:rPr lang="ru-RU" b="1" u="sng" dirty="0" err="1" smtClean="0">
                <a:solidFill>
                  <a:srgbClr val="000099"/>
                </a:solidFill>
              </a:rPr>
              <a:t>якое</a:t>
            </a:r>
            <a:r>
              <a:rPr lang="ru-RU" b="1" u="sng" dirty="0" smtClean="0">
                <a:solidFill>
                  <a:srgbClr val="000099"/>
                </a:solidFill>
              </a:rPr>
              <a:t> </a:t>
            </a:r>
            <a:r>
              <a:rPr lang="ru-RU" b="1" u="sng" dirty="0" err="1" smtClean="0">
                <a:solidFill>
                  <a:srgbClr val="000099"/>
                </a:solidFill>
              </a:rPr>
              <a:t>супадае</a:t>
            </a:r>
            <a:r>
              <a:rPr lang="ru-RU" b="1" u="sng" dirty="0" smtClean="0">
                <a:solidFill>
                  <a:srgbClr val="000099"/>
                </a:solidFill>
              </a:rPr>
              <a:t> </a:t>
            </a:r>
            <a:r>
              <a:rPr lang="ru-RU" b="1" u="sng" dirty="0">
                <a:solidFill>
                  <a:srgbClr val="000099"/>
                </a:solidFill>
              </a:rPr>
              <a:t>з</a:t>
            </a:r>
            <a:r>
              <a:rPr lang="ru-RU" b="1" u="sng" dirty="0" smtClean="0">
                <a:solidFill>
                  <a:srgbClr val="000099"/>
                </a:solidFill>
              </a:rPr>
              <a:t> </a:t>
            </a:r>
            <a:r>
              <a:rPr lang="ru-RU" b="1" u="sng" dirty="0" err="1">
                <a:solidFill>
                  <a:srgbClr val="000099"/>
                </a:solidFill>
              </a:rPr>
              <a:t>і</a:t>
            </a:r>
            <a:r>
              <a:rPr lang="ru-RU" b="1" u="sng" dirty="0" err="1" smtClean="0">
                <a:solidFill>
                  <a:srgbClr val="000099"/>
                </a:solidFill>
              </a:rPr>
              <a:t>менем</a:t>
            </a:r>
            <a:r>
              <a:rPr lang="ru-RU" b="1" u="sng" dirty="0" smtClean="0">
                <a:solidFill>
                  <a:srgbClr val="000099"/>
                </a:solidFill>
              </a:rPr>
              <a:t>.</a:t>
            </a:r>
            <a:endParaRPr lang="ru-RU" b="1" u="sng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38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err="1">
                <a:solidFill>
                  <a:srgbClr val="000099"/>
                </a:solidFill>
              </a:rPr>
              <a:t>Тэхнікі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візуалізацыі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вучэбнай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інфармацыі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2059" y="1555845"/>
            <a:ext cx="55273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="1" dirty="0" smtClean="0"/>
              <a:t>Графічны </a:t>
            </a:r>
            <a:r>
              <a:rPr lang="be-BY" sz="2400" b="1" dirty="0"/>
              <a:t>спосаб </a:t>
            </a:r>
            <a:r>
              <a:rPr lang="be-BY" sz="2400" b="1" dirty="0" smtClean="0"/>
              <a:t>падачы інфармацыі</a:t>
            </a:r>
            <a:r>
              <a:rPr lang="be-BY" sz="2400" b="1" dirty="0"/>
              <a:t>, даных і ведаў</a:t>
            </a:r>
            <a:r>
              <a:rPr lang="be-BY" sz="2400" b="1" dirty="0" smtClean="0"/>
              <a:t>.</a:t>
            </a:r>
          </a:p>
          <a:p>
            <a:pPr algn="just"/>
            <a:r>
              <a:rPr lang="be-BY" sz="2400" b="1" dirty="0" smtClean="0"/>
              <a:t> </a:t>
            </a:r>
            <a:r>
              <a:rPr lang="be-BY" sz="2400" b="1" dirty="0"/>
              <a:t>Прынцыпы</a:t>
            </a:r>
            <a:r>
              <a:rPr lang="be-BY" sz="2400" b="1" dirty="0" smtClean="0"/>
              <a:t>:</a:t>
            </a:r>
          </a:p>
          <a:p>
            <a:pPr algn="just"/>
            <a:r>
              <a:rPr lang="be-BY" sz="2400" b="1" dirty="0" smtClean="0"/>
              <a:t> </a:t>
            </a:r>
            <a:r>
              <a:rPr lang="be-BY" sz="2400" b="1" dirty="0"/>
              <a:t>‒ змястоўнасць;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сэнс;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лёгкасць успрымання;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алегарычнасць.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Формы</a:t>
            </a:r>
            <a:r>
              <a:rPr lang="be-BY" sz="2400" b="1" dirty="0"/>
              <a:t>: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табліцы,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дыяграмы</a:t>
            </a:r>
            <a:r>
              <a:rPr lang="be-BY" sz="2400" b="1" dirty="0"/>
              <a:t>, </a:t>
            </a:r>
            <a:endParaRPr lang="be-BY" sz="2400" b="1" dirty="0" smtClean="0"/>
          </a:p>
          <a:p>
            <a:pPr algn="just"/>
            <a:r>
              <a:rPr lang="be-BY" sz="2400" b="1" dirty="0" smtClean="0"/>
              <a:t>‒ </a:t>
            </a:r>
            <a:r>
              <a:rPr lang="be-BY" sz="2400" b="1" dirty="0"/>
              <a:t>графічныя элементы.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0099"/>
                </a:solidFill>
              </a:rPr>
              <a:t>Інфаграфіка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3757" y="3119159"/>
            <a:ext cx="3506432" cy="280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480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13697" y="1904618"/>
            <a:ext cx="58817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e-BY" sz="2400" b="1" dirty="0"/>
              <a:t>Графічнае ўяўленне інфармацыі як спосаб зносін паміж людзьмі, перадача сэнсу складаных з'яў і паняццяў у выглядзе карцінак выкарыстоўваліся чалавекам з даўніх часоў: гэта і наскальны жывапіс, і старажытнаегіпецкія іерогліфы.</a:t>
            </a:r>
            <a:endParaRPr lang="ru-RU" sz="2400" b="1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38377" y="4720557"/>
            <a:ext cx="3344174" cy="923330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М.  </a:t>
            </a:r>
            <a:r>
              <a:rPr lang="ru-RU" b="1" dirty="0" err="1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Буанароці</a:t>
            </a:r>
            <a:r>
              <a:rPr lang="ru-RU" b="1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err="1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Роспіс</a:t>
            </a:r>
            <a:r>
              <a:rPr lang="ru-RU" b="1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столі</a:t>
            </a:r>
            <a:endParaRPr lang="ru-RU" b="1" dirty="0" smtClean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err="1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Сіксцінскай</a:t>
            </a:r>
            <a:r>
              <a:rPr lang="ru-RU" b="1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капэлы</a:t>
            </a:r>
            <a:r>
              <a:rPr lang="ru-RU" b="1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</a:t>
            </a:r>
            <a:r>
              <a:rPr lang="ru-RU" b="1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Рыме</a:t>
            </a:r>
            <a:endParaRPr lang="ru-RU" b="1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175" y="1904618"/>
            <a:ext cx="4200757" cy="26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468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941407" y="3506389"/>
            <a:ext cx="2160000" cy="2160000"/>
          </a:xfrm>
          <a:prstGeom prst="ellipse">
            <a:avLst/>
          </a:prstGeom>
          <a:gradFill>
            <a:gsLst>
              <a:gs pos="68000">
                <a:schemeClr val="accent2">
                  <a:tint val="60000"/>
                  <a:lumMod val="64000"/>
                  <a:lumOff val="36000"/>
                  <a:alpha val="58000"/>
                </a:schemeClr>
              </a:gs>
              <a:gs pos="100000">
                <a:schemeClr val="accent2">
                  <a:tint val="82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966259" y="3596389"/>
            <a:ext cx="1980000" cy="1980000"/>
          </a:xfrm>
          <a:prstGeom prst="ellipse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000099"/>
                </a:solidFill>
              </a:rPr>
              <a:t>Візуалізацыя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інфармацыі</a:t>
            </a:r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smtClean="0">
                <a:solidFill>
                  <a:srgbClr val="000099"/>
                </a:solidFill>
              </a:rPr>
              <a:t>ў </a:t>
            </a:r>
            <a:r>
              <a:rPr lang="ru-RU" sz="3600" b="1" dirty="0" err="1" smtClean="0">
                <a:solidFill>
                  <a:srgbClr val="000099"/>
                </a:solidFill>
              </a:rPr>
              <a:t>паўсядзённым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жыцці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7358" y="3615308"/>
            <a:ext cx="1988097" cy="1961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1699403" y="2682816"/>
            <a:ext cx="2628000" cy="1656000"/>
            <a:chOff x="1699403" y="2682816"/>
            <a:chExt cx="2628000" cy="1656000"/>
          </a:xfrm>
        </p:grpSpPr>
        <p:sp>
          <p:nvSpPr>
            <p:cNvPr id="7" name="Выноска 2 (граница и черта) 6"/>
            <p:cNvSpPr/>
            <p:nvPr/>
          </p:nvSpPr>
          <p:spPr>
            <a:xfrm flipH="1">
              <a:off x="1699403" y="2682816"/>
              <a:ext cx="2628000" cy="1656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50298"/>
                <a:gd name="adj6" fmla="val -33270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 smtClean="0"/>
            </a:p>
          </p:txBody>
        </p:sp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080" y="2755305"/>
              <a:ext cx="2229209" cy="1468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7792585" y="2682815"/>
            <a:ext cx="2628000" cy="1656000"/>
            <a:chOff x="7792585" y="2682815"/>
            <a:chExt cx="2628000" cy="1656000"/>
          </a:xfrm>
        </p:grpSpPr>
        <p:sp>
          <p:nvSpPr>
            <p:cNvPr id="9" name="Выноска 2 (граница и черта) 8"/>
            <p:cNvSpPr/>
            <p:nvPr/>
          </p:nvSpPr>
          <p:spPr>
            <a:xfrm>
              <a:off x="7792585" y="2682815"/>
              <a:ext cx="2628000" cy="1656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48012"/>
                <a:gd name="adj6" fmla="val -38046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ru-RU" sz="2400" dirty="0"/>
            </a:p>
          </p:txBody>
        </p:sp>
        <p:pic>
          <p:nvPicPr>
            <p:cNvPr id="11269" name="Picture 5" descr="Картинки по запросу схема линий метро париж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879" y="2750992"/>
              <a:ext cx="2197412" cy="152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1397477" y="4660299"/>
            <a:ext cx="2412000" cy="1404000"/>
            <a:chOff x="1397477" y="4660299"/>
            <a:chExt cx="2412000" cy="1404000"/>
          </a:xfrm>
        </p:grpSpPr>
        <p:sp>
          <p:nvSpPr>
            <p:cNvPr id="10" name="Выноска 2 (граница и черта) 9"/>
            <p:cNvSpPr/>
            <p:nvPr/>
          </p:nvSpPr>
          <p:spPr>
            <a:xfrm flipH="1">
              <a:off x="1397477" y="4660299"/>
              <a:ext cx="2412000" cy="1404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40"/>
                <a:gd name="adj6" fmla="val -43073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ru-RU" sz="2400" dirty="0"/>
            </a:p>
          </p:txBody>
        </p:sp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139" y="4755190"/>
              <a:ext cx="2043921" cy="1188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8304383" y="4660299"/>
            <a:ext cx="2412000" cy="1404000"/>
            <a:chOff x="8304383" y="4660299"/>
            <a:chExt cx="2412000" cy="1404000"/>
          </a:xfrm>
        </p:grpSpPr>
        <p:sp>
          <p:nvSpPr>
            <p:cNvPr id="11" name="Выноска 2 (граница и черта) 10"/>
            <p:cNvSpPr/>
            <p:nvPr/>
          </p:nvSpPr>
          <p:spPr>
            <a:xfrm>
              <a:off x="8304383" y="4660299"/>
              <a:ext cx="2412000" cy="1404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660"/>
                <a:gd name="adj6" fmla="val -46389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ru-RU" sz="2400" dirty="0"/>
            </a:p>
          </p:txBody>
        </p:sp>
        <p:pic>
          <p:nvPicPr>
            <p:cNvPr id="11274" name="Picture 10" descr="Картинки по запросу дорожные знаки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9713" y="4724631"/>
              <a:ext cx="1721339" cy="1249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9238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095742" y="1335437"/>
            <a:ext cx="10000516" cy="4260152"/>
            <a:chOff x="979968" y="681370"/>
            <a:chExt cx="10000516" cy="426015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102757" y="873455"/>
              <a:ext cx="9720000" cy="212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9968" y="681370"/>
              <a:ext cx="10000516" cy="4260152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844722" y="1916164"/>
            <a:ext cx="8502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e-BY" sz="2800" b="1" dirty="0">
                <a:solidFill>
                  <a:srgbClr val="000099"/>
                </a:solidFill>
              </a:rPr>
              <a:t>Інфаграфіка </a:t>
            </a:r>
            <a:r>
              <a:rPr lang="be-BY" sz="2800" b="1" dirty="0" smtClean="0">
                <a:solidFill>
                  <a:srgbClr val="000099"/>
                </a:solidFill>
              </a:rPr>
              <a:t>прапаноўвае згортванне </a:t>
            </a:r>
            <a:r>
              <a:rPr lang="be-BY" sz="2800" b="1" dirty="0">
                <a:solidFill>
                  <a:srgbClr val="000099"/>
                </a:solidFill>
              </a:rPr>
              <a:t>вялікіх аб'ёмаў інфармацыі і </a:t>
            </a:r>
            <a:r>
              <a:rPr lang="be-BY" sz="2800" b="1" dirty="0" smtClean="0">
                <a:solidFill>
                  <a:srgbClr val="000099"/>
                </a:solidFill>
              </a:rPr>
              <a:t>падае яе </a:t>
            </a:r>
            <a:r>
              <a:rPr lang="be-BY" sz="2800" b="1" dirty="0">
                <a:solidFill>
                  <a:srgbClr val="000099"/>
                </a:solidFill>
              </a:rPr>
              <a:t>ў </a:t>
            </a:r>
            <a:r>
              <a:rPr lang="be-BY" sz="2800" b="1" dirty="0" smtClean="0">
                <a:solidFill>
                  <a:srgbClr val="000099"/>
                </a:solidFill>
              </a:rPr>
              <a:t>больш цікавым і </a:t>
            </a:r>
            <a:r>
              <a:rPr lang="be-BY" sz="2800" b="1" dirty="0">
                <a:solidFill>
                  <a:srgbClr val="000099"/>
                </a:solidFill>
              </a:rPr>
              <a:t>кампактным для чытача выглядзе.</a:t>
            </a:r>
            <a:endParaRPr lang="ru-RU" sz="2800" b="1" dirty="0">
              <a:solidFill>
                <a:srgbClr val="000099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891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000099"/>
                </a:solidFill>
              </a:rPr>
              <a:t>Інфаграфіка</a:t>
            </a:r>
            <a:r>
              <a:rPr lang="ru-RU" sz="3600" b="1" dirty="0" smtClean="0">
                <a:solidFill>
                  <a:srgbClr val="000099"/>
                </a:solidFill>
              </a:rPr>
              <a:t> як </a:t>
            </a:r>
            <a:r>
              <a:rPr lang="ru-RU" sz="3600" b="1" dirty="0" err="1" smtClean="0">
                <a:solidFill>
                  <a:srgbClr val="000099"/>
                </a:solidFill>
              </a:rPr>
              <a:t>тэхніка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візуалізацыі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err="1" smtClean="0">
                <a:solidFill>
                  <a:srgbClr val="000099"/>
                </a:solidFill>
              </a:rPr>
              <a:t>вучэбнай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інфармацыі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23128" y="2884632"/>
            <a:ext cx="53121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800" b="1" dirty="0">
                <a:solidFill>
                  <a:srgbClr val="000099"/>
                </a:solidFill>
              </a:rPr>
              <a:t>Добра ілюстраваныя табліцы на старонках навучальных дапаможнікаў і карты ‒ узоры навучальнай інфаграфікі.</a:t>
            </a:r>
            <a:endParaRPr lang="ru-RU" sz="2800" b="1" dirty="0">
              <a:solidFill>
                <a:srgbClr val="000099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293960" y="2884632"/>
            <a:ext cx="4327585" cy="2810037"/>
            <a:chOff x="1293960" y="2884632"/>
            <a:chExt cx="4327585" cy="28100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3316" name="Picture 4" descr="Картинки по запросу книга 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960" y="2884632"/>
              <a:ext cx="4327585" cy="281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755" y="2980044"/>
              <a:ext cx="1673525" cy="2583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619" y="2980044"/>
              <a:ext cx="1626000" cy="2530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99228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000099"/>
                </a:solidFill>
              </a:rPr>
              <a:t>Інфаграфіка</a:t>
            </a:r>
            <a:r>
              <a:rPr lang="ru-RU" sz="3600" b="1" dirty="0">
                <a:solidFill>
                  <a:srgbClr val="000099"/>
                </a:solidFill>
              </a:rPr>
              <a:t> як </a:t>
            </a:r>
            <a:r>
              <a:rPr lang="ru-RU" sz="3600" b="1" dirty="0" err="1">
                <a:solidFill>
                  <a:srgbClr val="000099"/>
                </a:solidFill>
              </a:rPr>
              <a:t>тэхніка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візуалізацыі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br>
              <a:rPr lang="ru-RU" sz="3600" b="1" dirty="0">
                <a:solidFill>
                  <a:srgbClr val="000099"/>
                </a:solidFill>
              </a:rPr>
            </a:br>
            <a:r>
              <a:rPr lang="ru-RU" sz="3600" b="1" dirty="0" err="1">
                <a:solidFill>
                  <a:srgbClr val="000099"/>
                </a:solidFill>
              </a:rPr>
              <a:t>вучэбнай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err="1">
                <a:solidFill>
                  <a:srgbClr val="000099"/>
                </a:solidFill>
              </a:rPr>
              <a:t>інфармацыі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6025" y="2623037"/>
            <a:ext cx="648268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000" b="1" dirty="0"/>
              <a:t>Тэхналогію апорных канспектаў </a:t>
            </a:r>
            <a:r>
              <a:rPr lang="be-BY" sz="2000" b="1" dirty="0" smtClean="0"/>
              <a:t> У.Ф. Шаталава </a:t>
            </a:r>
            <a:r>
              <a:rPr lang="be-BY" sz="2000" b="1" dirty="0"/>
              <a:t>па фармальных прыкметах можна параўнаць з інфаграфікай. У аснову методыкі пакладзена разгорнутае, </a:t>
            </a:r>
            <a:r>
              <a:rPr lang="be-BY" sz="2000" b="1" dirty="0" smtClean="0"/>
              <a:t>вобразна-эмацыянальнае </a:t>
            </a:r>
            <a:r>
              <a:rPr lang="be-BY" sz="2000" b="1" dirty="0"/>
              <a:t>тлумачэнне настаўнікам матэрыялу, а таксама сціслы </a:t>
            </a:r>
            <a:r>
              <a:rPr lang="be-BY" sz="2000" b="1" dirty="0" smtClean="0"/>
              <a:t>пераклад вучэбнага </a:t>
            </a:r>
            <a:r>
              <a:rPr lang="be-BY" sz="2000" b="1" dirty="0"/>
              <a:t>матэрыялу па апорным плакаце: агучванне, расшыфроўка закадаванага з дапамогай разнастайных сімвалаў асноўных паняццяў і лагічных </a:t>
            </a:r>
            <a:r>
              <a:rPr lang="be-BY" sz="2000" b="1" dirty="0" smtClean="0"/>
              <a:t>узаемасувязей </a:t>
            </a:r>
            <a:r>
              <a:rPr lang="be-BY" sz="2000" b="1" dirty="0"/>
              <a:t>паміж імі. Сэнс апорных сігналаў быў вядомы толькі ўдзельнікам адукацыйнага працэсу.</a:t>
            </a:r>
            <a:endParaRPr lang="ru-RU" sz="1900" b="1" dirty="0">
              <a:solidFill>
                <a:srgbClr val="000099"/>
              </a:solidFill>
              <a:ea typeface="Calibri" panose="020F0502020204030204" pitchFamily="34" charset="0"/>
            </a:endParaRPr>
          </a:p>
        </p:txBody>
      </p:sp>
      <p:pic>
        <p:nvPicPr>
          <p:cNvPr id="14338" name="Picture 2" descr="Картинки по запросу Опорные схемы В.Ф. Шатал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026" y="2897797"/>
            <a:ext cx="3909451" cy="2718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Опорные схемы В.Ф. Шатал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426" y="3050197"/>
            <a:ext cx="3909451" cy="2718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262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95833" y="1665028"/>
            <a:ext cx="528623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e-BY" sz="2800" b="1" dirty="0" smtClean="0">
                <a:solidFill>
                  <a:srgbClr val="000099"/>
                </a:solidFill>
              </a:rPr>
              <a:t>Інфаграфіка </a:t>
            </a:r>
            <a:r>
              <a:rPr lang="be-BY" sz="2800" b="1" dirty="0">
                <a:solidFill>
                  <a:srgbClr val="000099"/>
                </a:solidFill>
              </a:rPr>
              <a:t>дазваляе размаўляць з </a:t>
            </a:r>
            <a:r>
              <a:rPr lang="be-BY" sz="2800" b="1" dirty="0" smtClean="0">
                <a:solidFill>
                  <a:srgbClr val="000099"/>
                </a:solidFill>
              </a:rPr>
              <a:t>дзіцём </a:t>
            </a:r>
            <a:r>
              <a:rPr lang="be-BY" sz="2800" b="1" dirty="0">
                <a:solidFill>
                  <a:srgbClr val="000099"/>
                </a:solidFill>
              </a:rPr>
              <a:t>на мове вобразаў і асацыяцый, што адпавядае як наглядна-вобразнаму тыпу мыслення школьніка, так і асаблівасцям успрымання інфармацыі.</a:t>
            </a:r>
            <a:endParaRPr lang="ru-RU" sz="2800" b="1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r="14357"/>
          <a:stretch/>
        </p:blipFill>
        <p:spPr bwMode="auto">
          <a:xfrm>
            <a:off x="1354990" y="1792572"/>
            <a:ext cx="4026090" cy="31562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81385">
            <a:off x="2142740" y="1923690"/>
            <a:ext cx="1506233" cy="120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733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138919" y="1335437"/>
            <a:ext cx="10000516" cy="4260152"/>
            <a:chOff x="979968" y="681370"/>
            <a:chExt cx="10000516" cy="426015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102757" y="873455"/>
              <a:ext cx="9720000" cy="212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9968" y="681370"/>
              <a:ext cx="10000516" cy="4260152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844722" y="1916164"/>
            <a:ext cx="8502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e-BY" sz="2800" b="1" dirty="0">
                <a:solidFill>
                  <a:srgbClr val="000099"/>
                </a:solidFill>
              </a:rPr>
              <a:t>Асноўная функцыя інфаграфікі - інфармаваць, прадстаўляць вялікі аб'ём інфармацыі ў арганізаваным выглядзе, зручным для ўспрымання.</a:t>
            </a:r>
            <a:endParaRPr lang="ru-RU" sz="2800" b="1" dirty="0">
              <a:solidFill>
                <a:srgbClr val="000099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52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7053" y="523615"/>
            <a:ext cx="11161352" cy="1141413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solidFill>
                  <a:srgbClr val="000099"/>
                </a:solidFill>
              </a:rPr>
              <a:t>Накірункі</a:t>
            </a:r>
            <a:r>
              <a:rPr lang="ru-RU" sz="3600" b="1" dirty="0" smtClean="0">
                <a:solidFill>
                  <a:srgbClr val="000099"/>
                </a:solidFill>
              </a:rPr>
              <a:t> работы </a:t>
            </a:r>
            <a:r>
              <a:rPr lang="ru-RU" sz="3600" b="1" dirty="0">
                <a:solidFill>
                  <a:srgbClr val="000099"/>
                </a:solidFill>
              </a:rPr>
              <a:t>з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інфаграфікай</a:t>
            </a:r>
            <a:r>
              <a:rPr lang="ru-RU" sz="3600" b="1" dirty="0" smtClean="0">
                <a:solidFill>
                  <a:srgbClr val="000099"/>
                </a:solidFill>
              </a:rPr>
              <a:t>, </a:t>
            </a:r>
            <a:r>
              <a:rPr lang="ru-RU" sz="3600" b="1" dirty="0" err="1" smtClean="0">
                <a:solidFill>
                  <a:srgbClr val="000099"/>
                </a:solidFill>
              </a:rPr>
              <a:t>якія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выкарыстоўваюцца</a:t>
            </a:r>
            <a:r>
              <a:rPr lang="ru-RU" sz="3600" b="1" dirty="0" smtClean="0">
                <a:solidFill>
                  <a:srgbClr val="000099"/>
                </a:solidFill>
              </a:rPr>
              <a:t> ў </a:t>
            </a:r>
            <a:r>
              <a:rPr lang="ru-RU" sz="3600" b="1" dirty="0" err="1" smtClean="0">
                <a:solidFill>
                  <a:srgbClr val="000099"/>
                </a:solidFill>
              </a:rPr>
              <a:t>адукацыйным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працэсе</a:t>
            </a:r>
            <a:endParaRPr lang="ru-RU" sz="2000" dirty="0">
              <a:solidFill>
                <a:srgbClr val="000099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58905" y="1869746"/>
            <a:ext cx="2880000" cy="2280115"/>
            <a:chOff x="1058905" y="1869746"/>
            <a:chExt cx="2880000" cy="228011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058905" y="2097861"/>
              <a:ext cx="2880000" cy="2052000"/>
            </a:xfrm>
            <a:prstGeom prst="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1555848" y="1869746"/>
              <a:ext cx="1910687" cy="540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400" b="1" dirty="0" err="1" smtClean="0"/>
                <a:t>інструкцыя</a:t>
              </a:r>
              <a:endParaRPr lang="ru-RU" sz="2400" b="1" dirty="0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848" y="2530918"/>
              <a:ext cx="1880252" cy="1504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4882550" y="1869333"/>
            <a:ext cx="2544793" cy="2264991"/>
            <a:chOff x="4882550" y="1869333"/>
            <a:chExt cx="2544793" cy="226499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882550" y="2082324"/>
              <a:ext cx="2544793" cy="2052000"/>
            </a:xfrm>
            <a:prstGeom prst="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5173399" y="1869333"/>
              <a:ext cx="1910687" cy="540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400" b="1" dirty="0" smtClean="0"/>
                <a:t>памятка</a:t>
              </a:r>
              <a:endParaRPr lang="ru-RU" sz="2400" b="1" dirty="0"/>
            </a:p>
          </p:txBody>
        </p:sp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2386" y="2461969"/>
              <a:ext cx="1230253" cy="1607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8237076" y="1882981"/>
            <a:ext cx="2880000" cy="2264991"/>
            <a:chOff x="8237076" y="1882981"/>
            <a:chExt cx="2880000" cy="226499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237076" y="2095972"/>
              <a:ext cx="2880000" cy="2052000"/>
            </a:xfrm>
            <a:prstGeom prst="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8753538" y="1882981"/>
              <a:ext cx="1910687" cy="540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400" b="1" dirty="0" smtClean="0"/>
                <a:t>плакат</a:t>
              </a:r>
              <a:endParaRPr lang="ru-RU" sz="2400" b="1" dirty="0"/>
            </a:p>
          </p:txBody>
        </p:sp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885" y="2515178"/>
              <a:ext cx="2265992" cy="1519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1378554" y="4528869"/>
            <a:ext cx="4447004" cy="1656000"/>
            <a:chOff x="1378554" y="4528869"/>
            <a:chExt cx="4447004" cy="1656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378554" y="4528869"/>
              <a:ext cx="4012311" cy="1656000"/>
            </a:xfrm>
            <a:prstGeom prst="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702985" y="5074939"/>
              <a:ext cx="2122573" cy="540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be-BY" sz="2400" b="1" dirty="0" smtClean="0"/>
                <a:t>гід</a:t>
              </a:r>
              <a:endParaRPr lang="ru-RU" sz="2400" b="1" dirty="0"/>
            </a:p>
          </p:txBody>
        </p:sp>
        <p:pic>
          <p:nvPicPr>
            <p:cNvPr id="17414" name="Picture 6" descr="Похожее изображени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843" y="4606506"/>
              <a:ext cx="2127550" cy="1504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6261228" y="4544647"/>
            <a:ext cx="4580649" cy="1656000"/>
            <a:chOff x="6261228" y="4544647"/>
            <a:chExt cx="4580649" cy="1656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829566" y="4544647"/>
              <a:ext cx="4012311" cy="1656000"/>
            </a:xfrm>
            <a:prstGeom prst="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6261228" y="5074939"/>
              <a:ext cx="2122573" cy="540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400" b="1" dirty="0" err="1" smtClean="0"/>
                <a:t>статыстыка</a:t>
              </a:r>
              <a:endParaRPr lang="ru-RU" sz="2400" b="1" dirty="0"/>
            </a:p>
          </p:txBody>
        </p:sp>
        <p:pic>
          <p:nvPicPr>
            <p:cNvPr id="18" name="Рисунок 17" descr="Картинки по запросу инфографика статистика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8713" y="4570970"/>
              <a:ext cx="2155512" cy="1592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202801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40992" y="2004094"/>
            <a:ext cx="572040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be-BY" sz="2400" b="1" dirty="0">
                <a:solidFill>
                  <a:srgbClr val="000099"/>
                </a:solidFill>
              </a:rPr>
              <a:t>Адукацыйны працэс будуецца на перадачы інфармацыі, таму і роля </a:t>
            </a:r>
            <a:r>
              <a:rPr lang="be-BY" sz="2400" b="1" dirty="0" smtClean="0">
                <a:solidFill>
                  <a:srgbClr val="000099"/>
                </a:solidFill>
              </a:rPr>
              <a:t>нагляднага прадстаўлення </a:t>
            </a:r>
            <a:r>
              <a:rPr lang="be-BY" sz="2400" b="1" dirty="0">
                <a:solidFill>
                  <a:srgbClr val="000099"/>
                </a:solidFill>
              </a:rPr>
              <a:t>інфармацыі ў навучанні вялікая. Прынцып </a:t>
            </a:r>
            <a:r>
              <a:rPr lang="be-BY" sz="2400" b="1" dirty="0" smtClean="0">
                <a:solidFill>
                  <a:srgbClr val="000099"/>
                </a:solidFill>
              </a:rPr>
              <a:t>нагляднасці з'яўляецца </a:t>
            </a:r>
            <a:r>
              <a:rPr lang="be-BY" sz="2400" b="1" dirty="0">
                <a:solidFill>
                  <a:srgbClr val="000099"/>
                </a:solidFill>
              </a:rPr>
              <a:t>адным з </a:t>
            </a:r>
            <a:r>
              <a:rPr lang="be-BY" sz="2400" b="1" dirty="0" smtClean="0">
                <a:solidFill>
                  <a:srgbClr val="000099"/>
                </a:solidFill>
              </a:rPr>
              <a:t>вядучых у </a:t>
            </a:r>
            <a:r>
              <a:rPr lang="be-BY" sz="2400" b="1" dirty="0">
                <a:solidFill>
                  <a:srgbClr val="000099"/>
                </a:solidFill>
              </a:rPr>
              <a:t>педагогіцы.</a:t>
            </a:r>
            <a:endParaRPr lang="ru-RU" sz="2400" b="1" dirty="0">
              <a:solidFill>
                <a:srgbClr val="000099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1"/>
          <a:stretch/>
        </p:blipFill>
        <p:spPr bwMode="auto">
          <a:xfrm>
            <a:off x="971550" y="2004094"/>
            <a:ext cx="4289068" cy="28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634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991367" y="2931225"/>
            <a:ext cx="5431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/>
          </a:p>
          <a:p>
            <a:pPr algn="just"/>
            <a:endParaRPr lang="ru-RU" sz="2000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5509386"/>
          </a:xfrm>
        </p:spPr>
        <p:txBody>
          <a:bodyPr anchor="ctr">
            <a:normAutofit/>
          </a:bodyPr>
          <a:lstStyle/>
          <a:p>
            <a:r>
              <a:rPr lang="be-BY" sz="3200" b="1" dirty="0" smtClean="0">
                <a:solidFill>
                  <a:srgbClr val="000099"/>
                </a:solidFill>
              </a:rPr>
              <a:t>Можна выкарыстоўваць розныя сродкі візуалізацыі навучальнага матэрыялу: </a:t>
            </a:r>
            <a:br>
              <a:rPr lang="be-BY" sz="3200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- </a:t>
            </a:r>
            <a:r>
              <a:rPr lang="be-BY" b="1" dirty="0">
                <a:solidFill>
                  <a:srgbClr val="000099"/>
                </a:solidFill>
              </a:rPr>
              <a:t>схемы </a:t>
            </a:r>
            <a:r>
              <a:rPr lang="be-BY" b="1" dirty="0" smtClean="0">
                <a:solidFill>
                  <a:srgbClr val="000099"/>
                </a:solidFill>
              </a:rPr>
              <a:t/>
            </a:r>
            <a:br>
              <a:rPr lang="be-BY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- </a:t>
            </a:r>
            <a:r>
              <a:rPr lang="be-BY" b="1" dirty="0">
                <a:solidFill>
                  <a:srgbClr val="000099"/>
                </a:solidFill>
              </a:rPr>
              <a:t>графікі </a:t>
            </a:r>
            <a:r>
              <a:rPr lang="be-BY" b="1" dirty="0" smtClean="0">
                <a:solidFill>
                  <a:srgbClr val="000099"/>
                </a:solidFill>
              </a:rPr>
              <a:t/>
            </a:r>
            <a:br>
              <a:rPr lang="be-BY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-</a:t>
            </a:r>
            <a:r>
              <a:rPr lang="be-BY" b="1" dirty="0">
                <a:solidFill>
                  <a:srgbClr val="000099"/>
                </a:solidFill>
              </a:rPr>
              <a:t>табліцы </a:t>
            </a:r>
            <a:r>
              <a:rPr lang="be-BY" b="1" dirty="0" smtClean="0">
                <a:solidFill>
                  <a:srgbClr val="000099"/>
                </a:solidFill>
              </a:rPr>
              <a:t/>
            </a:r>
            <a:br>
              <a:rPr lang="be-BY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-</a:t>
            </a:r>
            <a:r>
              <a:rPr lang="be-BY" b="1" dirty="0">
                <a:solidFill>
                  <a:srgbClr val="000099"/>
                </a:solidFill>
              </a:rPr>
              <a:t>кластары </a:t>
            </a:r>
            <a:r>
              <a:rPr lang="be-BY" b="1" dirty="0" smtClean="0">
                <a:solidFill>
                  <a:srgbClr val="000099"/>
                </a:solidFill>
              </a:rPr>
              <a:t/>
            </a:r>
            <a:br>
              <a:rPr lang="be-BY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-</a:t>
            </a:r>
            <a:r>
              <a:rPr lang="be-BY" b="1" dirty="0">
                <a:solidFill>
                  <a:srgbClr val="000099"/>
                </a:solidFill>
              </a:rPr>
              <a:t>алгарытмы </a:t>
            </a:r>
            <a:r>
              <a:rPr lang="be-BY" b="1" dirty="0" smtClean="0">
                <a:solidFill>
                  <a:srgbClr val="000099"/>
                </a:solidFill>
              </a:rPr>
              <a:t/>
            </a:r>
            <a:br>
              <a:rPr lang="be-BY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-</a:t>
            </a:r>
            <a:r>
              <a:rPr lang="be-BY" b="1" dirty="0">
                <a:solidFill>
                  <a:srgbClr val="000099"/>
                </a:solidFill>
              </a:rPr>
              <a:t>логіка-сэнсавыя мадэлі </a:t>
            </a:r>
            <a:r>
              <a:rPr lang="be-BY" b="1" dirty="0" smtClean="0">
                <a:solidFill>
                  <a:srgbClr val="000099"/>
                </a:solidFill>
              </a:rPr>
              <a:t/>
            </a:r>
            <a:br>
              <a:rPr lang="be-BY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-</a:t>
            </a:r>
            <a:r>
              <a:rPr lang="be-BY" b="1" dirty="0">
                <a:solidFill>
                  <a:srgbClr val="000099"/>
                </a:solidFill>
              </a:rPr>
              <a:t>калажы </a:t>
            </a:r>
            <a:r>
              <a:rPr lang="be-BY" b="1" dirty="0" smtClean="0">
                <a:solidFill>
                  <a:srgbClr val="000099"/>
                </a:solidFill>
              </a:rPr>
              <a:t/>
            </a:r>
            <a:br>
              <a:rPr lang="be-BY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-</a:t>
            </a:r>
            <a:r>
              <a:rPr lang="be-BY" b="1" dirty="0">
                <a:solidFill>
                  <a:srgbClr val="000099"/>
                </a:solidFill>
              </a:rPr>
              <a:t>інтэрактыўныя </a:t>
            </a:r>
            <a:r>
              <a:rPr lang="be-BY" b="1" dirty="0" smtClean="0">
                <a:solidFill>
                  <a:srgbClr val="000099"/>
                </a:solidFill>
              </a:rPr>
              <a:t>заданні</a:t>
            </a:r>
            <a:br>
              <a:rPr lang="be-BY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-памяткі</a:t>
            </a:r>
            <a:br>
              <a:rPr lang="be-BY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 </a:t>
            </a:r>
            <a:r>
              <a:rPr lang="be-BY" b="1" dirty="0">
                <a:solidFill>
                  <a:srgbClr val="000099"/>
                </a:solidFill>
              </a:rPr>
              <a:t>-</a:t>
            </a:r>
            <a:r>
              <a:rPr lang="be-BY" b="1" dirty="0" smtClean="0">
                <a:solidFill>
                  <a:srgbClr val="000099"/>
                </a:solidFill>
              </a:rPr>
              <a:t>трэнажоры</a:t>
            </a:r>
            <a:br>
              <a:rPr lang="be-BY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 </a:t>
            </a:r>
            <a:r>
              <a:rPr lang="be-BY" b="1" dirty="0">
                <a:solidFill>
                  <a:srgbClr val="000099"/>
                </a:solidFill>
              </a:rPr>
              <a:t>-</a:t>
            </a:r>
            <a:r>
              <a:rPr lang="be-BY" b="1" dirty="0" smtClean="0">
                <a:solidFill>
                  <a:srgbClr val="000099"/>
                </a:solidFill>
              </a:rPr>
              <a:t>тэзісы</a:t>
            </a:r>
            <a:br>
              <a:rPr lang="be-BY" b="1" dirty="0" smtClean="0">
                <a:solidFill>
                  <a:srgbClr val="000099"/>
                </a:solidFill>
              </a:rPr>
            </a:br>
            <a:r>
              <a:rPr lang="be-BY" b="1" dirty="0" smtClean="0">
                <a:solidFill>
                  <a:srgbClr val="000099"/>
                </a:solidFill>
              </a:rPr>
              <a:t> </a:t>
            </a:r>
            <a:r>
              <a:rPr lang="be-BY" b="1" dirty="0">
                <a:solidFill>
                  <a:srgbClr val="000099"/>
                </a:solidFill>
              </a:rPr>
              <a:t>-апорныя </a:t>
            </a:r>
            <a:r>
              <a:rPr lang="be-BY" b="1" dirty="0" smtClean="0">
                <a:solidFill>
                  <a:srgbClr val="000099"/>
                </a:solidFill>
              </a:rPr>
              <a:t>канспекты і інш.</a:t>
            </a:r>
            <a:endParaRPr lang="ru-RU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209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095742" y="1335437"/>
            <a:ext cx="10000516" cy="4260152"/>
            <a:chOff x="979968" y="681370"/>
            <a:chExt cx="10000516" cy="426015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102757" y="873455"/>
              <a:ext cx="9720000" cy="212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9968" y="681370"/>
              <a:ext cx="10000516" cy="4260152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719618" y="1527522"/>
            <a:ext cx="8734567" cy="2051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be-BY" sz="2800" b="1" dirty="0">
                <a:solidFill>
                  <a:srgbClr val="000099"/>
                </a:solidFill>
              </a:rPr>
              <a:t>Сёння спрабуюць </a:t>
            </a:r>
            <a:r>
              <a:rPr lang="be-BY" sz="2800" b="1" dirty="0" smtClean="0">
                <a:solidFill>
                  <a:srgbClr val="000099"/>
                </a:solidFill>
              </a:rPr>
              <a:t>размежаваць паняцці </a:t>
            </a:r>
            <a:r>
              <a:rPr lang="be-BY" sz="2800" b="1" dirty="0">
                <a:solidFill>
                  <a:srgbClr val="000099"/>
                </a:solidFill>
              </a:rPr>
              <a:t>"наглядны" і "візуальны". Наглядны - дэманстратыўны, у працэсе навучання паказваецца гатовы аб'ект, працэс, з'ява.</a:t>
            </a:r>
            <a:endParaRPr lang="ru-RU" sz="2800" b="1" dirty="0">
              <a:solidFill>
                <a:srgbClr val="000099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94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095742" y="1335437"/>
            <a:ext cx="10000516" cy="4260152"/>
            <a:chOff x="979968" y="681370"/>
            <a:chExt cx="10000516" cy="426015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102757" y="873455"/>
              <a:ext cx="9720000" cy="212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9968" y="681370"/>
              <a:ext cx="10000516" cy="4260152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624084" y="1665027"/>
            <a:ext cx="883010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be-BY" sz="2800" b="1" dirty="0">
                <a:solidFill>
                  <a:srgbClr val="000099"/>
                </a:solidFill>
              </a:rPr>
              <a:t>Візуальны </a:t>
            </a:r>
            <a:r>
              <a:rPr lang="be-BY" sz="2800" b="1" dirty="0" smtClean="0">
                <a:solidFill>
                  <a:srgbClr val="000099"/>
                </a:solidFill>
              </a:rPr>
              <a:t>дае прадстаўленне </a:t>
            </a:r>
            <a:r>
              <a:rPr lang="be-BY" sz="2800" b="1" dirty="0">
                <a:solidFill>
                  <a:srgbClr val="000099"/>
                </a:solidFill>
              </a:rPr>
              <a:t>ў выглядзе </a:t>
            </a:r>
            <a:r>
              <a:rPr lang="be-BY" sz="2800" b="1" dirty="0" smtClean="0">
                <a:solidFill>
                  <a:srgbClr val="000099"/>
                </a:solidFill>
              </a:rPr>
              <a:t>вобраза. </a:t>
            </a:r>
            <a:r>
              <a:rPr lang="be-BY" sz="2800" b="1" dirty="0">
                <a:solidFill>
                  <a:srgbClr val="000099"/>
                </a:solidFill>
              </a:rPr>
              <a:t>Прапануецца асэнсаваць інфармацыю і прадставіць яе ў выглядзе фігуры, аб'екта, карцінкі.</a:t>
            </a:r>
            <a:endParaRPr lang="ru-RU" sz="2800" b="1" dirty="0">
              <a:solidFill>
                <a:srgbClr val="000099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36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095742" y="341194"/>
            <a:ext cx="10000516" cy="5254395"/>
            <a:chOff x="979968" y="681370"/>
            <a:chExt cx="10000516" cy="426015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102757" y="873455"/>
              <a:ext cx="9720000" cy="212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9968" y="681370"/>
              <a:ext cx="10000516" cy="4260152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351128" y="578108"/>
            <a:ext cx="9103057" cy="2196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be-BY" sz="2400" b="1" dirty="0">
                <a:solidFill>
                  <a:srgbClr val="000099"/>
                </a:solidFill>
              </a:rPr>
              <a:t>Візуалізацыя – гэта працэс прадстаўлення дадзеных у выглядзе </a:t>
            </a:r>
            <a:r>
              <a:rPr lang="be-BY" sz="2400" b="1" dirty="0" smtClean="0">
                <a:solidFill>
                  <a:srgbClr val="000099"/>
                </a:solidFill>
              </a:rPr>
              <a:t>выявы з </a:t>
            </a:r>
            <a:r>
              <a:rPr lang="be-BY" sz="2400" b="1" dirty="0">
                <a:solidFill>
                  <a:srgbClr val="000099"/>
                </a:solidFill>
              </a:rPr>
              <a:t>мэтай максімальнай зручнасці іх разумення. Працэс візуалізацыі - гэта згортванне разумовых зместаў у наглядны вобраз; будучы ўспрынятым, </a:t>
            </a:r>
            <a:r>
              <a:rPr lang="be-BY" sz="2400" b="1" dirty="0" smtClean="0">
                <a:solidFill>
                  <a:srgbClr val="000099"/>
                </a:solidFill>
              </a:rPr>
              <a:t>вобраз </a:t>
            </a:r>
            <a:r>
              <a:rPr lang="be-BY" sz="2400" b="1" dirty="0">
                <a:solidFill>
                  <a:srgbClr val="000099"/>
                </a:solidFill>
              </a:rPr>
              <a:t>можа быць разгорнуты і можа служыць апорай разумовых і практычных дзеянняў.</a:t>
            </a:r>
            <a:endParaRPr lang="ru-RU" sz="2400" b="1" dirty="0">
              <a:solidFill>
                <a:srgbClr val="000099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7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7292" y="1600200"/>
            <a:ext cx="4591050" cy="35147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7104" y="436729"/>
            <a:ext cx="56101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e-BY" sz="2400" b="1" dirty="0">
                <a:solidFill>
                  <a:srgbClr val="000099"/>
                </a:solidFill>
              </a:rPr>
              <a:t>Тэрмін "тэхналогія візуалізацыі вучэбнай інфармацыі" быў прапанаваны Г.У. Лаўрэнцьевым. Ужыванне візуалізацыі дазваляе змяніць характар ​​навучання: паскорыць успрыманне, </a:t>
            </a:r>
            <a:r>
              <a:rPr lang="be-BY" sz="2400" b="1" dirty="0" smtClean="0">
                <a:solidFill>
                  <a:srgbClr val="000099"/>
                </a:solidFill>
              </a:rPr>
              <a:t>асэнсаванне </a:t>
            </a:r>
            <a:r>
              <a:rPr lang="be-BY" sz="2400" b="1" dirty="0">
                <a:solidFill>
                  <a:srgbClr val="000099"/>
                </a:solidFill>
              </a:rPr>
              <a:t>і </a:t>
            </a:r>
            <a:r>
              <a:rPr lang="be-BY" sz="2400" b="1" dirty="0" smtClean="0">
                <a:solidFill>
                  <a:srgbClr val="000099"/>
                </a:solidFill>
              </a:rPr>
              <a:t>абагульненне, </a:t>
            </a:r>
            <a:r>
              <a:rPr lang="be-BY" sz="2400" b="1" dirty="0">
                <a:solidFill>
                  <a:srgbClr val="000099"/>
                </a:solidFill>
              </a:rPr>
              <a:t>уменне аналізаваць паняцці, </a:t>
            </a:r>
            <a:r>
              <a:rPr lang="be-BY" sz="2400" b="1" dirty="0" smtClean="0">
                <a:solidFill>
                  <a:srgbClr val="000099"/>
                </a:solidFill>
              </a:rPr>
              <a:t>структураваць інфармацыю</a:t>
            </a:r>
            <a:r>
              <a:rPr lang="be-BY" sz="2400" b="1" dirty="0">
                <a:solidFill>
                  <a:srgbClr val="000099"/>
                </a:solidFill>
              </a:rPr>
              <a:t>. 80% інфармацыі чалавек успрымае візуальна: - Праз 3 дні пасля правядзення лекцыі ўспамінаецца 10% ад усяго пачутага, 35% ад убачанага, але могуць </a:t>
            </a:r>
            <a:r>
              <a:rPr lang="be-BY" sz="2400" b="1" dirty="0" smtClean="0">
                <a:solidFill>
                  <a:srgbClr val="000099"/>
                </a:solidFill>
              </a:rPr>
              <a:t>узнавіць 65</a:t>
            </a:r>
            <a:r>
              <a:rPr lang="be-BY" sz="2400" b="1" dirty="0">
                <a:solidFill>
                  <a:srgbClr val="000099"/>
                </a:solidFill>
              </a:rPr>
              <a:t>% зместу прэзентацыі, калі яна праходзіла ў выглядзе вуснага апавядання, падмацаванага </a:t>
            </a:r>
            <a:r>
              <a:rPr lang="be-BY" sz="2400" b="1" dirty="0" smtClean="0">
                <a:solidFill>
                  <a:srgbClr val="000099"/>
                </a:solidFill>
              </a:rPr>
              <a:t>візуальным вобразам.</a:t>
            </a:r>
            <a:endParaRPr lang="ru-RU" sz="2400" b="1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10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923129" y="3596389"/>
            <a:ext cx="1980000" cy="1980000"/>
          </a:xfrm>
          <a:prstGeom prst="ellipse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4024" y="-859809"/>
            <a:ext cx="12132861" cy="6974006"/>
          </a:xfrm>
        </p:spPr>
        <p:txBody>
          <a:bodyPr>
            <a:normAutofit/>
          </a:bodyPr>
          <a:lstStyle/>
          <a:p>
            <a:r>
              <a:rPr lang="be-BY" sz="2400" b="1" dirty="0" smtClean="0">
                <a:solidFill>
                  <a:srgbClr val="000099"/>
                </a:solidFill>
              </a:rPr>
              <a:t>         Спробы </a:t>
            </a:r>
            <a:r>
              <a:rPr lang="be-BY" sz="2400" b="1" dirty="0">
                <a:solidFill>
                  <a:srgbClr val="000099"/>
                </a:solidFill>
              </a:rPr>
              <a:t>візуалізацыі вучэбнай інфармацыі рабіліся яшчэ ў савецкія часы, напрыклад, вядома тэхналогія апорных канспектаў В.Ф. Шаталава.</a:t>
            </a:r>
            <a:r>
              <a:rPr lang="ru-RU" sz="2400" b="1" dirty="0">
                <a:solidFill>
                  <a:srgbClr val="000099"/>
                </a:solidFill>
              </a:rPr>
              <a:t/>
            </a:r>
            <a:br>
              <a:rPr lang="ru-RU" sz="2400" b="1" dirty="0">
                <a:solidFill>
                  <a:srgbClr val="000099"/>
                </a:solidFill>
              </a:rPr>
            </a:br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5087" y="2593075"/>
            <a:ext cx="6469037" cy="361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005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86149" y="696036"/>
            <a:ext cx="620973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e-BY" sz="2400" b="1" dirty="0">
                <a:solidFill>
                  <a:srgbClr val="000099"/>
                </a:solidFill>
              </a:rPr>
              <a:t>Тэхналогія візуалізацыі навучальнага матэрыялу </a:t>
            </a:r>
            <a:r>
              <a:rPr lang="be-BY" sz="2400" b="1" u="sng" dirty="0">
                <a:solidFill>
                  <a:srgbClr val="000099"/>
                </a:solidFill>
              </a:rPr>
              <a:t>пераклікаецца з педагагічнай канцэпцыяй візуальнай пісьменнасці, якая ўзнікла ў канцы ХХ ст. у ЗША. </a:t>
            </a:r>
            <a:r>
              <a:rPr lang="be-BY" sz="2400" b="1" dirty="0">
                <a:solidFill>
                  <a:srgbClr val="000099"/>
                </a:solidFill>
              </a:rPr>
              <a:t>Гэтая канцэпцыя грунтуецца на палажэннях аб значнасці візуальнага ўспрымання для чалавека ў працэсе пазнання свету і свайго месца ў ім, вядучай ролі вобраза ў працэсах успрымання і разумення, неабходнасці падрыхтоўкі свядомасці чалавека да дзейнасці ва ўмовах усё больш "візуалізуючага" свету і павелічэння інфармацыйнай нагрузкі.</a:t>
            </a:r>
            <a:endParaRPr lang="ru-RU" sz="2400" b="1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Картинки по запросу информац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303" y="2046813"/>
            <a:ext cx="4085146" cy="30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666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2632</TotalTime>
  <Words>1324</Words>
  <Application>Microsoft Office PowerPoint</Application>
  <PresentationFormat>Произвольный</PresentationFormat>
  <Paragraphs>90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Натуральные материалы</vt:lpstr>
      <vt:lpstr>Асаблівасці выкарыстання тэхналогіі візуалізацыі навучальнай інфармацыі на вучэбных занятках па беларускай мове і літаратуры для развіцця вучэбна-пазнавальных і інфармацыйных кампетэнцый вучняў</vt:lpstr>
      <vt:lpstr>Слайд 2</vt:lpstr>
      <vt:lpstr>Слайд 3</vt:lpstr>
      <vt:lpstr>Слайд 4</vt:lpstr>
      <vt:lpstr>Слайд 5</vt:lpstr>
      <vt:lpstr>Слайд 6</vt:lpstr>
      <vt:lpstr>Слайд 7</vt:lpstr>
      <vt:lpstr>         Спробы візуалізацыі вучэбнай інфармацыі рабіліся яшчэ ў савецкія часы, напрыклад, вядома тэхналогія апорных канспектаў В.Ф. Шаталава.  </vt:lpstr>
      <vt:lpstr>Слайд 9</vt:lpstr>
      <vt:lpstr>Слайд 10</vt:lpstr>
      <vt:lpstr>Слайд 11</vt:lpstr>
      <vt:lpstr> Тэхнікі візуалізацыі вучэбнай інфармацыі </vt:lpstr>
      <vt:lpstr>Тэхнікі візуалізацыі вучэбнай інфармацыі </vt:lpstr>
      <vt:lpstr>Тэхнікі візуалізацыі вучэбнай інфармацыі </vt:lpstr>
      <vt:lpstr>Тэхнікі візуалізацыі вучэбнай інфармацыі</vt:lpstr>
      <vt:lpstr>Тэхнікі візуалізацыі вучэбнай інфармацыі</vt:lpstr>
      <vt:lpstr>Тэхнікі візуалізацыі вучэбнай інфармацыі</vt:lpstr>
      <vt:lpstr>Тэхнікі візуалізацыі вучэбнай інфармацыі</vt:lpstr>
      <vt:lpstr>Тэхнікі візуалізацыі вучэбнай інфармацыі</vt:lpstr>
      <vt:lpstr>Тэхнікі візуалізацыі вучэбнай інфармацыі</vt:lpstr>
      <vt:lpstr>Тэхнікі візуалізацыі вучэбнай інфармацыі</vt:lpstr>
      <vt:lpstr>Слайд 22</vt:lpstr>
      <vt:lpstr>Візуалізацыя інфармацыі ў паўсядзённым жыцці</vt:lpstr>
      <vt:lpstr>Слайд 24</vt:lpstr>
      <vt:lpstr>Інфаграфіка як тэхніка візуалізацыі  вучэбнай інфармацыі</vt:lpstr>
      <vt:lpstr>Інфаграфіка як тэхніка візуалізацыі  вучэбнай інфармацыі</vt:lpstr>
      <vt:lpstr>Слайд 27</vt:lpstr>
      <vt:lpstr>Слайд 28</vt:lpstr>
      <vt:lpstr>Накірункі работы з інфаграфікай, якія выкарыстоўваюцца ў адукацыйным працэсе</vt:lpstr>
      <vt:lpstr>Можна выкарыстоўваць розныя сродкі візуалізацыі навучальнага матэрыялу:  - схемы  - графікі  -табліцы  -кластары  -алгарытмы  -логіка-сэнсавыя мадэлі  -калажы  -інтэрактыўныя заданні -памяткі  -трэнажоры  -тэзісы  -апорныя канспекты і інш.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Алеся</cp:lastModifiedBy>
  <cp:revision>273</cp:revision>
  <dcterms:created xsi:type="dcterms:W3CDTF">2017-01-09T10:38:11Z</dcterms:created>
  <dcterms:modified xsi:type="dcterms:W3CDTF">2021-11-03T09:51:01Z</dcterms:modified>
</cp:coreProperties>
</file>