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4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24D1-63AC-4D64-ACA6-EF3C3206D538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BCBBB43-F3B3-4D92-BE2F-5A44FC0BD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24D1-63AC-4D64-ACA6-EF3C3206D538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BBB43-F3B3-4D92-BE2F-5A44FC0BD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24D1-63AC-4D64-ACA6-EF3C3206D538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BBB43-F3B3-4D92-BE2F-5A44FC0BD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24D1-63AC-4D64-ACA6-EF3C3206D538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BCBBB43-F3B3-4D92-BE2F-5A44FC0BD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24D1-63AC-4D64-ACA6-EF3C3206D538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BBB43-F3B3-4D92-BE2F-5A44FC0BD5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24D1-63AC-4D64-ACA6-EF3C3206D538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BBB43-F3B3-4D92-BE2F-5A44FC0BD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24D1-63AC-4D64-ACA6-EF3C3206D538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BCBBB43-F3B3-4D92-BE2F-5A44FC0BD5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24D1-63AC-4D64-ACA6-EF3C3206D538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BBB43-F3B3-4D92-BE2F-5A44FC0BD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24D1-63AC-4D64-ACA6-EF3C3206D538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BBB43-F3B3-4D92-BE2F-5A44FC0BD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24D1-63AC-4D64-ACA6-EF3C3206D538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BBB43-F3B3-4D92-BE2F-5A44FC0BD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24D1-63AC-4D64-ACA6-EF3C3206D538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BBB43-F3B3-4D92-BE2F-5A44FC0BD5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EF624D1-63AC-4D64-ACA6-EF3C3206D538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BCBBB43-F3B3-4D92-BE2F-5A44FC0BD5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6042" y="1556792"/>
            <a:ext cx="76863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4000" b="1" dirty="0" smtClean="0">
                <a:latin typeface="Cambria" pitchFamily="18" charset="0"/>
              </a:rPr>
              <a:t>ПСІХАЛАГІЧНЫЯ </a:t>
            </a:r>
          </a:p>
          <a:p>
            <a:pPr algn="ctr"/>
            <a:r>
              <a:rPr lang="be-BY" sz="4000" b="1" dirty="0" smtClean="0">
                <a:latin typeface="Cambria" pitchFamily="18" charset="0"/>
              </a:rPr>
              <a:t>АСПЕКТЫ РАБОТЫ </a:t>
            </a:r>
          </a:p>
          <a:p>
            <a:pPr algn="ctr"/>
            <a:r>
              <a:rPr lang="be-BY" sz="4000" b="1" dirty="0" smtClean="0">
                <a:latin typeface="Cambria" pitchFamily="18" charset="0"/>
              </a:rPr>
              <a:t>З ВЫСОКАМАТЫВАВАНЫМІ ВУЧНЯМ</a:t>
            </a:r>
            <a:r>
              <a:rPr lang="be-BY" sz="4000" b="1" dirty="0" smtClean="0"/>
              <a:t>І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355976" y="5445224"/>
            <a:ext cx="4608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000" dirty="0" smtClean="0">
                <a:latin typeface="Cambria" pitchFamily="18" charset="0"/>
              </a:rPr>
              <a:t>Севярын Таццяна Аляксандраўна, настаўнік беларускай мовы і літаратуры гімназіі імя Я.Купалы</a:t>
            </a:r>
            <a:endParaRPr lang="ru-RU" sz="2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4219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88840"/>
            <a:ext cx="5112568" cy="517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346657"/>
            <a:ext cx="85329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800" b="1" dirty="0" smtClean="0">
                <a:latin typeface="Cambria" pitchFamily="18" charset="0"/>
              </a:rPr>
              <a:t>Зацікаўленымі  ў паспяховым рашэнні праблемы адоранасці і высокай матываванасці навучэнцаў варта быць </a:t>
            </a:r>
          </a:p>
          <a:p>
            <a:pPr algn="ctr"/>
            <a:r>
              <a:rPr lang="be-BY" sz="2800" b="1" dirty="0" smtClean="0">
                <a:latin typeface="Cambria" pitchFamily="18" charset="0"/>
              </a:rPr>
              <a:t>і настаўнікам, і вучням, і бацькам, і псіхолагам!</a:t>
            </a:r>
            <a:endParaRPr lang="ru-RU" sz="28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7508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48680"/>
            <a:ext cx="8064896" cy="4552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be-BY" i="1" dirty="0" smtClean="0">
                <a:effectLst/>
                <a:latin typeface="Times New Roman"/>
                <a:ea typeface="Times New Roman"/>
              </a:rPr>
              <a:t>	</a:t>
            </a:r>
            <a:r>
              <a:rPr lang="be-BY" sz="3600" b="1" i="1" u="sng" dirty="0" smtClean="0">
                <a:latin typeface="Cambria" pitchFamily="18" charset="0"/>
                <a:ea typeface="Times New Roman"/>
              </a:rPr>
              <a:t>Адоранасць чалавека</a:t>
            </a:r>
            <a:r>
              <a:rPr lang="ru-RU" sz="3600" b="1" i="1" dirty="0" smtClean="0">
                <a:latin typeface="Cambria" pitchFamily="18" charset="0"/>
                <a:ea typeface="Times New Roman"/>
              </a:rPr>
              <a:t> – </a:t>
            </a:r>
            <a:r>
              <a:rPr lang="be-BY" sz="3600" b="1" i="1" dirty="0" smtClean="0">
                <a:latin typeface="Cambria" pitchFamily="18" charset="0"/>
                <a:ea typeface="Times New Roman"/>
              </a:rPr>
              <a:t>гэта маленькі парастак</a:t>
            </a:r>
            <a:r>
              <a:rPr lang="ru-RU" sz="3600" b="1" i="1" dirty="0" smtClean="0">
                <a:latin typeface="Cambria" pitchFamily="18" charset="0"/>
                <a:ea typeface="Times New Roman"/>
              </a:rPr>
              <a:t>, </a:t>
            </a:r>
            <a:r>
              <a:rPr lang="be-BY" sz="3600" b="1" i="1" dirty="0" smtClean="0">
                <a:latin typeface="Cambria" pitchFamily="18" charset="0"/>
                <a:ea typeface="Times New Roman"/>
              </a:rPr>
              <a:t>які ледзь паказаўся з зямлі і патрабуе да сябе вялікай увагі</a:t>
            </a:r>
            <a:r>
              <a:rPr lang="ru-RU" sz="3600" b="1" i="1" dirty="0" smtClean="0">
                <a:latin typeface="Cambria" pitchFamily="18" charset="0"/>
                <a:ea typeface="Times New Roman"/>
              </a:rPr>
              <a:t>. </a:t>
            </a:r>
            <a:r>
              <a:rPr lang="be-BY" sz="3600" b="1" i="1" dirty="0" smtClean="0">
                <a:latin typeface="Cambria" pitchFamily="18" charset="0"/>
                <a:ea typeface="Times New Roman"/>
              </a:rPr>
              <a:t>Варта клапаціцца пра яго</a:t>
            </a:r>
            <a:r>
              <a:rPr lang="ru-RU" sz="3600" b="1" i="1" dirty="0" smtClean="0">
                <a:latin typeface="Cambria" pitchFamily="18" charset="0"/>
                <a:ea typeface="Times New Roman"/>
              </a:rPr>
              <a:t>, </a:t>
            </a:r>
            <a:r>
              <a:rPr lang="be-BY" sz="3600" b="1" i="1" dirty="0" smtClean="0">
                <a:latin typeface="Cambria" pitchFamily="18" charset="0"/>
                <a:ea typeface="Times New Roman"/>
              </a:rPr>
              <a:t>зрабіць усё неабходнае</a:t>
            </a:r>
            <a:r>
              <a:rPr lang="ru-RU" sz="3600" b="1" i="1" dirty="0" smtClean="0">
                <a:latin typeface="Cambria" pitchFamily="18" charset="0"/>
                <a:ea typeface="Times New Roman"/>
              </a:rPr>
              <a:t>, </a:t>
            </a:r>
            <a:r>
              <a:rPr lang="be-BY" sz="3600" b="1" i="1" dirty="0" smtClean="0">
                <a:latin typeface="Cambria" pitchFamily="18" charset="0"/>
                <a:ea typeface="Times New Roman"/>
              </a:rPr>
              <a:t>каб ён вырас і</a:t>
            </a:r>
            <a:r>
              <a:rPr lang="ru-RU" sz="3600" b="1" i="1" dirty="0" smtClean="0">
                <a:latin typeface="Cambria" pitchFamily="18" charset="0"/>
                <a:ea typeface="Times New Roman"/>
              </a:rPr>
              <a:t> да</a:t>
            </a:r>
            <a:r>
              <a:rPr lang="be-BY" sz="3600" b="1" i="1" dirty="0" smtClean="0">
                <a:latin typeface="Cambria" pitchFamily="18" charset="0"/>
                <a:ea typeface="Times New Roman"/>
              </a:rPr>
              <a:t>ў багаты плён</a:t>
            </a:r>
            <a:r>
              <a:rPr lang="ru-RU" sz="3600" b="1" i="1" dirty="0" smtClean="0">
                <a:latin typeface="Cambria" pitchFamily="18" charset="0"/>
                <a:ea typeface="Times New Roman"/>
              </a:rPr>
              <a:t>.</a:t>
            </a:r>
            <a:endParaRPr lang="ru-RU" sz="3600" b="1" dirty="0">
              <a:latin typeface="Cambria" pitchFamily="18" charset="0"/>
              <a:ea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40730"/>
            <a:ext cx="1771201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76250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20891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0000"/>
                </a:solidFill>
                <a:latin typeface="Cambria" pitchFamily="18" charset="0"/>
              </a:rPr>
              <a:t>	</a:t>
            </a:r>
            <a:r>
              <a:rPr lang="ru-RU" sz="2800" b="1" dirty="0" err="1" smtClean="0">
                <a:solidFill>
                  <a:srgbClr val="000000"/>
                </a:solidFill>
                <a:latin typeface="Cambria" pitchFamily="18" charset="0"/>
              </a:rPr>
              <a:t>Паводле</a:t>
            </a:r>
            <a:r>
              <a:rPr lang="ru-RU" sz="28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Cambria" pitchFamily="18" charset="0"/>
              </a:rPr>
              <a:t>вучэння</a:t>
            </a:r>
            <a:r>
              <a:rPr lang="be-BY" sz="2800" b="1" dirty="0" smtClean="0">
                <a:solidFill>
                  <a:srgbClr val="000000"/>
                </a:solidFill>
                <a:latin typeface="Cambria" pitchFamily="18" charset="0"/>
              </a:rPr>
              <a:t> амерыканскага псіхолага Джозэфа Рэнзулі</a:t>
            </a:r>
            <a:r>
              <a:rPr lang="ru-RU" sz="2800" b="1" dirty="0" smtClean="0">
                <a:solidFill>
                  <a:srgbClr val="000000"/>
                </a:solidFill>
                <a:latin typeface="Cambria" pitchFamily="18" charset="0"/>
              </a:rPr>
              <a:t>, </a:t>
            </a:r>
            <a:r>
              <a:rPr lang="ru-RU" sz="2800" b="1" dirty="0" err="1">
                <a:solidFill>
                  <a:srgbClr val="000000"/>
                </a:solidFill>
                <a:latin typeface="Cambria" pitchFamily="18" charset="0"/>
              </a:rPr>
              <a:t>адоранасць</a:t>
            </a:r>
            <a:r>
              <a:rPr lang="ru-RU" sz="2800" b="1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Cambria" pitchFamily="18" charset="0"/>
              </a:rPr>
              <a:t>ўяўляе</a:t>
            </a:r>
            <a:r>
              <a:rPr lang="ru-RU" sz="2800" b="1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Cambria" pitchFamily="18" charset="0"/>
              </a:rPr>
              <a:t>сабой</a:t>
            </a:r>
            <a:r>
              <a:rPr lang="ru-RU" sz="2800" b="1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Cambria" pitchFamily="18" charset="0"/>
              </a:rPr>
              <a:t>спалучэнне</a:t>
            </a:r>
            <a:r>
              <a:rPr lang="ru-RU" sz="2800" b="1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Cambria" pitchFamily="18" charset="0"/>
              </a:rPr>
              <a:t>трох</a:t>
            </a:r>
            <a:r>
              <a:rPr lang="ru-RU" sz="2800" b="1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Cambria" pitchFamily="18" charset="0"/>
              </a:rPr>
              <a:t>характарыстык</a:t>
            </a:r>
            <a:r>
              <a:rPr lang="ru-RU" sz="2800" b="1" dirty="0" smtClean="0">
                <a:solidFill>
                  <a:srgbClr val="000000"/>
                </a:solidFill>
                <a:latin typeface="Cambria" pitchFamily="18" charset="0"/>
              </a:rPr>
              <a:t>:</a:t>
            </a:r>
          </a:p>
          <a:p>
            <a:pPr algn="just"/>
            <a:endParaRPr lang="ru-RU" sz="800" b="1" dirty="0">
              <a:solidFill>
                <a:srgbClr val="000000"/>
              </a:solidFill>
              <a:latin typeface="Cambria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ru-RU" sz="3000" dirty="0" err="1" smtClean="0">
                <a:solidFill>
                  <a:srgbClr val="000000"/>
                </a:solidFill>
                <a:latin typeface="Cambria" pitchFamily="18" charset="0"/>
              </a:rPr>
              <a:t>інтэлектуальных</a:t>
            </a:r>
            <a:r>
              <a:rPr lang="ru-RU" sz="3000" dirty="0" smtClean="0">
                <a:solidFill>
                  <a:srgbClr val="000000"/>
                </a:solidFill>
                <a:latin typeface="Cambria" pitchFamily="18" charset="0"/>
              </a:rPr>
              <a:t>  </a:t>
            </a:r>
            <a:r>
              <a:rPr lang="ru-RU" sz="3000" dirty="0" err="1" smtClean="0">
                <a:solidFill>
                  <a:srgbClr val="000000"/>
                </a:solidFill>
                <a:latin typeface="Cambria" pitchFamily="18" charset="0"/>
              </a:rPr>
              <a:t>здольнасцяў</a:t>
            </a:r>
            <a:r>
              <a:rPr lang="ru-RU" sz="3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</a:p>
          <a:p>
            <a:r>
              <a:rPr lang="ru-RU" sz="3000" i="1" dirty="0" smtClean="0">
                <a:solidFill>
                  <a:srgbClr val="000000"/>
                </a:solidFill>
                <a:latin typeface="Cambria" pitchFamily="18" charset="0"/>
              </a:rPr>
              <a:t>          (</a:t>
            </a:r>
            <a:r>
              <a:rPr lang="ru-RU" sz="3000" i="1" dirty="0" err="1">
                <a:solidFill>
                  <a:srgbClr val="000000"/>
                </a:solidFill>
                <a:latin typeface="Cambria" pitchFamily="18" charset="0"/>
              </a:rPr>
              <a:t>якія</a:t>
            </a:r>
            <a:r>
              <a:rPr lang="ru-RU" sz="3000" i="1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ru-RU" sz="3000" i="1" dirty="0" err="1">
                <a:solidFill>
                  <a:srgbClr val="000000"/>
                </a:solidFill>
                <a:latin typeface="Cambria" pitchFamily="18" charset="0"/>
              </a:rPr>
              <a:t>перавышаюць</a:t>
            </a:r>
            <a:r>
              <a:rPr lang="ru-RU" sz="3000" i="1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ru-RU" sz="3000" i="1" dirty="0" err="1">
                <a:solidFill>
                  <a:srgbClr val="000000"/>
                </a:solidFill>
                <a:latin typeface="Cambria" pitchFamily="18" charset="0"/>
              </a:rPr>
              <a:t>сярэдні</a:t>
            </a:r>
            <a:r>
              <a:rPr lang="ru-RU" sz="3000" i="1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ru-RU" sz="3000" i="1" dirty="0" err="1">
                <a:solidFill>
                  <a:srgbClr val="000000"/>
                </a:solidFill>
                <a:latin typeface="Cambria" pitchFamily="18" charset="0"/>
              </a:rPr>
              <a:t>ўзровень</a:t>
            </a:r>
            <a:r>
              <a:rPr lang="ru-RU" sz="3000" i="1" dirty="0">
                <a:solidFill>
                  <a:srgbClr val="000000"/>
                </a:solidFill>
                <a:latin typeface="Cambria" pitchFamily="18" charset="0"/>
              </a:rPr>
              <a:t>)</a:t>
            </a:r>
            <a:r>
              <a:rPr lang="ru-RU" sz="3000" dirty="0">
                <a:solidFill>
                  <a:srgbClr val="000000"/>
                </a:solidFill>
                <a:latin typeface="Cambria" pitchFamily="18" charset="0"/>
              </a:rPr>
              <a:t>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ru-RU" sz="3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ru-RU" sz="3000" dirty="0" err="1" smtClean="0">
                <a:solidFill>
                  <a:srgbClr val="000000"/>
                </a:solidFill>
                <a:latin typeface="Cambria" pitchFamily="18" charset="0"/>
              </a:rPr>
              <a:t>творчасці</a:t>
            </a:r>
            <a:r>
              <a:rPr lang="ru-RU" sz="3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ru-RU" sz="3000" dirty="0" err="1">
                <a:solidFill>
                  <a:srgbClr val="000000"/>
                </a:solidFill>
                <a:latin typeface="Cambria" pitchFamily="18" charset="0"/>
              </a:rPr>
              <a:t>або</a:t>
            </a:r>
            <a:r>
              <a:rPr lang="ru-RU" sz="30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ru-RU" sz="3000" dirty="0" err="1">
                <a:solidFill>
                  <a:srgbClr val="000000"/>
                </a:solidFill>
                <a:latin typeface="Cambria" pitchFamily="18" charset="0"/>
              </a:rPr>
              <a:t>крэатыўнасці</a:t>
            </a:r>
            <a:r>
              <a:rPr lang="ru-RU" sz="3000" dirty="0">
                <a:solidFill>
                  <a:srgbClr val="000000"/>
                </a:solidFill>
                <a:latin typeface="Cambria" pitchFamily="18" charset="0"/>
              </a:rPr>
              <a:t>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ru-RU" sz="30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ru-RU" sz="3000" dirty="0" err="1" smtClean="0">
                <a:solidFill>
                  <a:srgbClr val="000000"/>
                </a:solidFill>
                <a:latin typeface="Cambria" pitchFamily="18" charset="0"/>
              </a:rPr>
              <a:t>настойлівасці</a:t>
            </a:r>
            <a:r>
              <a:rPr lang="ru-RU" sz="3000" i="1" dirty="0" smtClean="0">
                <a:solidFill>
                  <a:srgbClr val="000000"/>
                </a:solidFill>
                <a:latin typeface="Cambria" pitchFamily="18" charset="0"/>
              </a:rPr>
              <a:t>(</a:t>
            </a:r>
            <a:r>
              <a:rPr lang="ru-RU" sz="3000" i="1" dirty="0" err="1" smtClean="0">
                <a:solidFill>
                  <a:srgbClr val="000000"/>
                </a:solidFill>
                <a:latin typeface="Cambria" pitchFamily="18" charset="0"/>
              </a:rPr>
              <a:t>матывацыя</a:t>
            </a:r>
            <a:r>
              <a:rPr lang="ru-RU" sz="3000" i="1" dirty="0">
                <a:solidFill>
                  <a:srgbClr val="000000"/>
                </a:solidFill>
                <a:latin typeface="Cambria" pitchFamily="18" charset="0"/>
              </a:rPr>
              <a:t>, </a:t>
            </a:r>
            <a:r>
              <a:rPr lang="ru-RU" sz="3000" i="1" dirty="0" smtClean="0">
                <a:solidFill>
                  <a:srgbClr val="000000"/>
                </a:solidFill>
                <a:latin typeface="Cambria" pitchFamily="18" charset="0"/>
              </a:rPr>
              <a:t>    </a:t>
            </a:r>
            <a:r>
              <a:rPr lang="ru-RU" sz="3000" i="1" dirty="0" err="1" smtClean="0">
                <a:solidFill>
                  <a:srgbClr val="000000"/>
                </a:solidFill>
                <a:latin typeface="Cambria" pitchFamily="18" charset="0"/>
              </a:rPr>
              <a:t>арыентаваная</a:t>
            </a:r>
            <a:r>
              <a:rPr lang="ru-RU" sz="3000" i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ru-RU" sz="3000" i="1" dirty="0">
                <a:solidFill>
                  <a:srgbClr val="000000"/>
                </a:solidFill>
                <a:latin typeface="Cambria" pitchFamily="18" charset="0"/>
              </a:rPr>
              <a:t>на задачу)</a:t>
            </a:r>
            <a:r>
              <a:rPr lang="ru-RU" sz="3000" dirty="0">
                <a:solidFill>
                  <a:srgbClr val="000000"/>
                </a:solidFill>
                <a:latin typeface="Cambria" pitchFamily="18" charset="0"/>
              </a:rPr>
              <a:t>. </a:t>
            </a:r>
            <a:endParaRPr lang="ru-RU" sz="3000" b="0" i="0" dirty="0">
              <a:solidFill>
                <a:srgbClr val="000000"/>
              </a:solidFill>
              <a:effectLst/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8963" y="3980600"/>
            <a:ext cx="2841075" cy="287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56721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6097" y="692696"/>
            <a:ext cx="8280920" cy="3713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06000"/>
              </a:lnSpc>
              <a:spcAft>
                <a:spcPts val="0"/>
              </a:spcAft>
            </a:pPr>
            <a:r>
              <a:rPr lang="be-BY" sz="2800" b="1" i="1" dirty="0" smtClean="0">
                <a:effectLst/>
                <a:latin typeface="Cambria" pitchFamily="18" charset="0"/>
                <a:ea typeface="Times New Roman"/>
              </a:rPr>
              <a:t>Адоранымі можна лічыць навучэнцаў, якія: </a:t>
            </a:r>
            <a:endParaRPr lang="ru-RU" sz="2800" b="1" dirty="0" smtClean="0">
              <a:effectLst/>
              <a:latin typeface="Cambria" pitchFamily="18" charset="0"/>
              <a:ea typeface="Times New Roman"/>
            </a:endParaRPr>
          </a:p>
          <a:p>
            <a:pPr indent="228600">
              <a:lnSpc>
                <a:spcPct val="106000"/>
              </a:lnSpc>
              <a:spcAft>
                <a:spcPts val="0"/>
              </a:spcAft>
            </a:pPr>
            <a:r>
              <a:rPr lang="be-BY" sz="2800" dirty="0" smtClean="0">
                <a:effectLst/>
                <a:latin typeface="Cambria" pitchFamily="18" charset="0"/>
                <a:ea typeface="Times New Roman"/>
              </a:rPr>
              <a:t>1) маюць больш высокія ў параўнанні з большасцю астатніх аднагодкаў інтэлектуальныя здольнасці, успрымальнасць да навучання, творчыя магчымасці і праявы; </a:t>
            </a:r>
            <a:endParaRPr lang="ru-RU" sz="2800" dirty="0" smtClean="0">
              <a:effectLst/>
              <a:latin typeface="Cambria" pitchFamily="18" charset="0"/>
              <a:ea typeface="Times New Roman"/>
            </a:endParaRPr>
          </a:p>
          <a:p>
            <a:pPr indent="228600">
              <a:lnSpc>
                <a:spcPct val="106000"/>
              </a:lnSpc>
              <a:spcAft>
                <a:spcPts val="0"/>
              </a:spcAft>
            </a:pPr>
            <a:r>
              <a:rPr lang="be-BY" sz="2800" dirty="0" smtClean="0">
                <a:effectLst/>
                <a:latin typeface="Cambria" pitchFamily="18" charset="0"/>
                <a:ea typeface="Times New Roman"/>
              </a:rPr>
              <a:t>2) маюць дамінуючую, актыўную патрэбу ў пазнанні; </a:t>
            </a:r>
            <a:endParaRPr lang="ru-RU" sz="2800" dirty="0" smtClean="0">
              <a:effectLst/>
              <a:latin typeface="Cambria" pitchFamily="18" charset="0"/>
              <a:ea typeface="Times New Roman"/>
            </a:endParaRPr>
          </a:p>
          <a:p>
            <a:pPr indent="228600">
              <a:lnSpc>
                <a:spcPct val="106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Cambria" pitchFamily="18" charset="0"/>
                <a:ea typeface="Times New Roman"/>
              </a:rPr>
              <a:t>3) </a:t>
            </a:r>
            <a:r>
              <a:rPr lang="be-BY" sz="2800" dirty="0" smtClean="0">
                <a:effectLst/>
                <a:latin typeface="Cambria" pitchFamily="18" charset="0"/>
                <a:ea typeface="Times New Roman"/>
              </a:rPr>
              <a:t>адчуваюць радасць ад разумовай працы</a:t>
            </a:r>
            <a:r>
              <a:rPr lang="ru-RU" sz="2800" dirty="0" smtClean="0">
                <a:effectLst/>
                <a:latin typeface="Cambria" pitchFamily="18" charset="0"/>
                <a:ea typeface="Times New Roman"/>
              </a:rPr>
              <a:t>. </a:t>
            </a:r>
            <a:endParaRPr lang="ru-RU" sz="2800" dirty="0">
              <a:effectLst/>
              <a:latin typeface="Cambria" pitchFamily="18" charset="0"/>
              <a:ea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25144"/>
            <a:ext cx="1800200" cy="1829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92573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07852"/>
            <a:ext cx="8153556" cy="4273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05000"/>
              </a:lnSpc>
              <a:spcAft>
                <a:spcPts val="0"/>
              </a:spcAft>
            </a:pPr>
            <a:r>
              <a:rPr lang="be-BY" sz="2200" b="1" dirty="0" smtClean="0">
                <a:effectLst/>
                <a:latin typeface="Times New Roman"/>
                <a:ea typeface="Times New Roman"/>
              </a:rPr>
              <a:t>Умоўна можна выдзеліць </a:t>
            </a:r>
            <a:r>
              <a:rPr lang="be-BY" sz="2200" b="1" i="1" dirty="0" smtClean="0">
                <a:effectLst/>
                <a:latin typeface="Times New Roman"/>
                <a:ea typeface="Times New Roman"/>
              </a:rPr>
              <a:t>тры катэгорыі адораных дзяцей: </a:t>
            </a:r>
            <a:endParaRPr lang="ru-RU" sz="2200" b="1" dirty="0" smtClean="0">
              <a:effectLst/>
              <a:latin typeface="Times New Roman"/>
              <a:ea typeface="Times New Roman"/>
            </a:endParaRPr>
          </a:p>
          <a:p>
            <a:pPr indent="228600" algn="just">
              <a:lnSpc>
                <a:spcPct val="105000"/>
              </a:lnSpc>
              <a:spcAft>
                <a:spcPts val="0"/>
              </a:spcAft>
            </a:pPr>
            <a:r>
              <a:rPr lang="be-BY" sz="2200" dirty="0" smtClean="0">
                <a:effectLst/>
                <a:latin typeface="Times New Roman"/>
                <a:ea typeface="Times New Roman"/>
              </a:rPr>
              <a:t>1) дзеці з незвычайна высокім агульным узроўнем разумовага развіцця пры іншых роўных умовах </a:t>
            </a:r>
            <a:r>
              <a:rPr lang="be-BY" sz="2200" i="1" dirty="0" smtClean="0">
                <a:effectLst/>
                <a:latin typeface="Times New Roman"/>
                <a:ea typeface="Times New Roman"/>
              </a:rPr>
              <a:t>(такія дзеці часцей сустракаюцца ў дашкольным і малодшым школьным узросце)</a:t>
            </a:r>
            <a:r>
              <a:rPr lang="be-BY" sz="2200" dirty="0" smtClean="0">
                <a:effectLst/>
                <a:latin typeface="Times New Roman"/>
                <a:ea typeface="Times New Roman"/>
              </a:rPr>
              <a:t>; </a:t>
            </a:r>
            <a:endParaRPr lang="ru-RU" sz="2200" dirty="0" smtClean="0">
              <a:effectLst/>
              <a:latin typeface="Times New Roman"/>
              <a:ea typeface="Times New Roman"/>
            </a:endParaRPr>
          </a:p>
          <a:p>
            <a:pPr indent="228600" algn="just">
              <a:lnSpc>
                <a:spcPct val="105000"/>
              </a:lnSpc>
              <a:spcAft>
                <a:spcPts val="0"/>
              </a:spcAft>
            </a:pPr>
            <a:r>
              <a:rPr lang="be-BY" sz="2200" dirty="0" smtClean="0">
                <a:effectLst/>
                <a:latin typeface="Times New Roman"/>
                <a:ea typeface="Times New Roman"/>
              </a:rPr>
              <a:t>2) дзеці з прыкметамі спецыяльнай разумовай адоранасці – адоранасці ў пэўнай галіне навукі </a:t>
            </a:r>
            <a:r>
              <a:rPr lang="be-BY" sz="2200" i="1" dirty="0" smtClean="0">
                <a:effectLst/>
                <a:latin typeface="Times New Roman"/>
                <a:ea typeface="Times New Roman"/>
              </a:rPr>
              <a:t>(такія навучэнцы часцей выяўляюцца у падлеткавым узросце)</a:t>
            </a:r>
            <a:r>
              <a:rPr lang="be-BY" sz="2200" dirty="0" smtClean="0">
                <a:effectLst/>
                <a:latin typeface="Times New Roman"/>
                <a:ea typeface="Times New Roman"/>
              </a:rPr>
              <a:t>; </a:t>
            </a:r>
            <a:endParaRPr lang="ru-RU" sz="2200" dirty="0" smtClean="0">
              <a:effectLst/>
              <a:latin typeface="Times New Roman"/>
              <a:ea typeface="Times New Roman"/>
            </a:endParaRPr>
          </a:p>
          <a:p>
            <a:pPr indent="228600" algn="just">
              <a:spcAft>
                <a:spcPts val="0"/>
              </a:spcAft>
            </a:pPr>
            <a:r>
              <a:rPr lang="be-BY" sz="2200" dirty="0" smtClean="0">
                <a:effectLst/>
                <a:latin typeface="Times New Roman"/>
                <a:ea typeface="Times New Roman"/>
              </a:rPr>
              <a:t>3) дзеці, якія не дасягаюць па пэўных прычынах поспехаў у навучанні, але валодаюць яркай пазнавальнай актыўнасцю, арыгінальнасцю псіхічнага складу, выдатнымі разумовымі рэзервамі </a:t>
            </a:r>
            <a:r>
              <a:rPr lang="be-BY" sz="2200" i="1" dirty="0" smtClean="0">
                <a:effectLst/>
                <a:latin typeface="Times New Roman"/>
                <a:ea typeface="Times New Roman"/>
              </a:rPr>
              <a:t>(магчымасці такіх навучэнцаў часта раскрываюцца ў старэйшым школьным узросце)</a:t>
            </a:r>
            <a:r>
              <a:rPr lang="be-BY" sz="2200" dirty="0" smtClean="0">
                <a:effectLst/>
                <a:latin typeface="Times New Roman"/>
                <a:ea typeface="Times New Roman"/>
              </a:rPr>
              <a:t>. </a:t>
            </a:r>
            <a:endParaRPr lang="ru-RU" sz="2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25144"/>
            <a:ext cx="2104884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33303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59671"/>
            <a:ext cx="80648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be-BY" sz="2000" b="1" dirty="0" smtClean="0">
                <a:effectLst/>
                <a:latin typeface="Times New Roman"/>
                <a:ea typeface="Times New Roman"/>
              </a:rPr>
              <a:t>У працы з гэтай катэгорыяй навучэнцаў гімназія кіруецца наступнымі прынцыпамі: </a:t>
            </a:r>
            <a:endParaRPr lang="ru-RU" sz="2000" b="1" dirty="0" smtClean="0">
              <a:effectLst/>
              <a:latin typeface="Times New Roman"/>
              <a:ea typeface="Times New Roman"/>
            </a:endParaRPr>
          </a:p>
          <a:p>
            <a:pPr indent="228600" algn="just">
              <a:spcAft>
                <a:spcPts val="0"/>
              </a:spcAft>
            </a:pPr>
            <a:r>
              <a:rPr lang="be-BY" sz="2000" dirty="0" smtClean="0">
                <a:effectLst/>
                <a:latin typeface="Times New Roman"/>
                <a:ea typeface="Times New Roman"/>
              </a:rPr>
              <a:t>1) </a:t>
            </a:r>
            <a:r>
              <a:rPr lang="be-BY" sz="2000" u="sng" dirty="0" smtClean="0">
                <a:effectLst/>
                <a:latin typeface="Times New Roman"/>
                <a:ea typeface="Times New Roman"/>
              </a:rPr>
              <a:t>прынцып індывідуалізацыі</a:t>
            </a:r>
            <a:r>
              <a:rPr lang="be-BY" sz="2000" dirty="0" smtClean="0">
                <a:effectLst/>
                <a:latin typeface="Times New Roman"/>
                <a:ea typeface="Times New Roman"/>
              </a:rPr>
              <a:t> навучання (вышэйшым узроўнем рэалізацыі гэтага прынцыпу з’яўляецца распрацоўка індывідуальнай сістэмы аптымальных умоў развіцця адоранага вучня); </a:t>
            </a:r>
            <a:endParaRPr lang="ru-RU" sz="2000" dirty="0" smtClean="0">
              <a:effectLst/>
              <a:latin typeface="Times New Roman"/>
              <a:ea typeface="Times New Roman"/>
            </a:endParaRPr>
          </a:p>
          <a:p>
            <a:pPr indent="228600" algn="just">
              <a:lnSpc>
                <a:spcPct val="105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Times New Roman"/>
              </a:rPr>
              <a:t>2) </a:t>
            </a:r>
            <a:r>
              <a:rPr lang="be-BY" sz="2000" u="sng" dirty="0" smtClean="0">
                <a:effectLst/>
                <a:latin typeface="Times New Roman"/>
                <a:ea typeface="Times New Roman"/>
              </a:rPr>
              <a:t>прынцып свабоды выбару</a:t>
            </a:r>
            <a:r>
              <a:rPr lang="be-BY" sz="2000" dirty="0" smtClean="0">
                <a:effectLst/>
                <a:latin typeface="Times New Roman"/>
                <a:ea typeface="Times New Roman"/>
              </a:rPr>
              <a:t> навучэнцам дадатковых адукацыйных паслуг</a:t>
            </a:r>
            <a:r>
              <a:rPr lang="ru-RU" sz="2000" dirty="0" smtClean="0">
                <a:effectLst/>
                <a:latin typeface="Times New Roman"/>
                <a:ea typeface="Times New Roman"/>
              </a:rPr>
              <a:t>, </a:t>
            </a:r>
            <a:r>
              <a:rPr lang="be-BY" sz="2000" dirty="0" smtClean="0">
                <a:effectLst/>
                <a:latin typeface="Times New Roman"/>
                <a:ea typeface="Times New Roman"/>
              </a:rPr>
              <a:t>дапамогі</a:t>
            </a:r>
            <a:r>
              <a:rPr lang="ru-RU" sz="2000" dirty="0" smtClean="0">
                <a:effectLst/>
                <a:latin typeface="Times New Roman"/>
                <a:ea typeface="Times New Roman"/>
              </a:rPr>
              <a:t>, </a:t>
            </a:r>
            <a:r>
              <a:rPr lang="be-BY" sz="2000" dirty="0" smtClean="0">
                <a:effectLst/>
                <a:latin typeface="Times New Roman"/>
                <a:ea typeface="Times New Roman"/>
              </a:rPr>
              <a:t>настаўніцтва</a:t>
            </a:r>
            <a:r>
              <a:rPr lang="ru-RU" sz="2000" dirty="0" smtClean="0">
                <a:effectLst/>
                <a:latin typeface="Times New Roman"/>
                <a:ea typeface="Times New Roman"/>
              </a:rPr>
              <a:t>; </a:t>
            </a:r>
          </a:p>
          <a:p>
            <a:pPr indent="228600" algn="just">
              <a:lnSpc>
                <a:spcPct val="105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Times New Roman"/>
              </a:rPr>
              <a:t>3) </a:t>
            </a:r>
            <a:r>
              <a:rPr lang="be-BY" sz="2000" u="sng" dirty="0" smtClean="0">
                <a:effectLst/>
                <a:latin typeface="Times New Roman"/>
                <a:ea typeface="Times New Roman"/>
              </a:rPr>
              <a:t>прынцып максімальнай разнастайнасці магчымасцяў</a:t>
            </a:r>
            <a:r>
              <a:rPr lang="be-BY" sz="2000" dirty="0" smtClean="0">
                <a:effectLst/>
                <a:latin typeface="Times New Roman"/>
                <a:ea typeface="Times New Roman"/>
              </a:rPr>
              <a:t>, якія прадстаўляюцца</a:t>
            </a:r>
            <a:r>
              <a:rPr lang="ru-RU" sz="2000" dirty="0" smtClean="0">
                <a:effectLst/>
                <a:latin typeface="Times New Roman"/>
                <a:ea typeface="Times New Roman"/>
              </a:rPr>
              <a:t>; </a:t>
            </a:r>
          </a:p>
          <a:p>
            <a:pPr indent="228600" algn="just">
              <a:lnSpc>
                <a:spcPct val="105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Times New Roman"/>
              </a:rPr>
              <a:t>4) </a:t>
            </a:r>
            <a:r>
              <a:rPr lang="be-BY" sz="2000" u="sng" dirty="0" smtClean="0">
                <a:effectLst/>
                <a:latin typeface="Times New Roman"/>
                <a:ea typeface="Times New Roman"/>
              </a:rPr>
              <a:t>прынцып павелічэння ролі пазаўрочнай дзейнасці</a:t>
            </a:r>
            <a:r>
              <a:rPr lang="be-BY" sz="2000" dirty="0" smtClean="0">
                <a:effectLst/>
                <a:latin typeface="Times New Roman"/>
                <a:ea typeface="Times New Roman"/>
              </a:rPr>
              <a:t> пры зніжэнні ў пэўным сэнсе і ў пэўнай меры вучэбных патрабаванняў</a:t>
            </a:r>
            <a:r>
              <a:rPr lang="ru-RU" sz="2000" dirty="0" smtClean="0">
                <a:effectLst/>
                <a:latin typeface="Times New Roman"/>
                <a:ea typeface="Times New Roman"/>
              </a:rPr>
              <a:t>; </a:t>
            </a:r>
          </a:p>
          <a:p>
            <a:pPr indent="228600" algn="just">
              <a:lnSpc>
                <a:spcPct val="105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Times New Roman"/>
              </a:rPr>
              <a:t>5) </a:t>
            </a:r>
            <a:r>
              <a:rPr lang="be-BY" sz="2000" u="sng" dirty="0" smtClean="0">
                <a:effectLst/>
                <a:latin typeface="Times New Roman"/>
                <a:ea typeface="Times New Roman"/>
              </a:rPr>
              <a:t>прынцып асаблівай увагі да праблемы міжпрадметных сувязей</a:t>
            </a:r>
            <a:r>
              <a:rPr lang="be-BY" sz="2000" dirty="0" smtClean="0">
                <a:effectLst/>
                <a:latin typeface="Times New Roman"/>
                <a:ea typeface="Times New Roman"/>
              </a:rPr>
              <a:t> у індывідуальнай працы з навучэнцамі</a:t>
            </a:r>
            <a:r>
              <a:rPr lang="ru-RU" sz="2000" dirty="0" smtClean="0">
                <a:effectLst/>
                <a:latin typeface="Times New Roman"/>
                <a:ea typeface="Times New Roman"/>
              </a:rPr>
              <a:t>; </a:t>
            </a:r>
          </a:p>
          <a:p>
            <a:pPr indent="228600"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Times New Roman"/>
              </a:rPr>
              <a:t>6) </a:t>
            </a:r>
            <a:r>
              <a:rPr lang="be-BY" sz="2000" u="sng" dirty="0" smtClean="0">
                <a:effectLst/>
                <a:latin typeface="Times New Roman"/>
                <a:ea typeface="Times New Roman"/>
              </a:rPr>
              <a:t>прынцып стварэння ўмоў для сумеснай працы  навучэнцаў</a:t>
            </a:r>
            <a:r>
              <a:rPr lang="be-BY" sz="2000" dirty="0" smtClean="0">
                <a:effectLst/>
                <a:latin typeface="Times New Roman"/>
                <a:ea typeface="Times New Roman"/>
              </a:rPr>
              <a:t>  пры мінімальным удзеле настаўніка</a:t>
            </a:r>
            <a:r>
              <a:rPr lang="ru-RU" sz="2000" dirty="0" smtClean="0">
                <a:effectLst/>
                <a:latin typeface="Times New Roman"/>
                <a:ea typeface="Times New Roman"/>
              </a:rPr>
              <a:t>.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2595" y="4797152"/>
            <a:ext cx="210343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4817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76672"/>
            <a:ext cx="79208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57200" algn="l"/>
                <a:tab pos="540385" algn="l"/>
              </a:tabLst>
            </a:pPr>
            <a:r>
              <a:rPr lang="be-BY" b="1" dirty="0" smtClean="0">
                <a:effectLst/>
                <a:latin typeface="Times New Roman"/>
                <a:ea typeface="Times New Roman"/>
              </a:rPr>
              <a:t>	</a:t>
            </a:r>
            <a:r>
              <a:rPr lang="be-BY" sz="2000" b="1" dirty="0" smtClean="0">
                <a:effectLst/>
                <a:latin typeface="Times New Roman"/>
                <a:ea typeface="Times New Roman"/>
              </a:rPr>
              <a:t>Для найбольш эфектыўнага ўзаемадзеяння з адораным вучнем мэтазгодна выконваць шэраг рэкамендацый:</a:t>
            </a:r>
            <a:endParaRPr lang="ru-RU" sz="2000" b="1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504825" algn="l"/>
              </a:tabLst>
            </a:pP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Звярнуць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увагу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на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дасягненні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адораных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дзяцей,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бо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ацэнкі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дарослых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для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іх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–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адначасна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і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ўзнагарода,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і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мерка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іх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самаацэнкі;</a:t>
            </a:r>
            <a:endParaRPr lang="ru-RU" sz="2000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504825" algn="l"/>
              </a:tabLst>
            </a:pP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Шанаваць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у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дзецях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іх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індывідуальнасць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і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непаўторнасць;</a:t>
            </a:r>
            <a:endParaRPr lang="ru-RU" sz="2000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504825" algn="l"/>
              </a:tabLst>
            </a:pP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Ствараць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у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іх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матывацыю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да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дасягнення,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гатовасць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ісці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на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творчую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рызыку;</a:t>
            </a:r>
            <a:endParaRPr lang="ru-RU" sz="2000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504825" algn="l"/>
              </a:tabLst>
            </a:pP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Заахвочваць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самастойнае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мысленне;</a:t>
            </a:r>
            <a:endParaRPr lang="ru-RU" sz="2000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504825" algn="l"/>
              </a:tabLst>
            </a:pP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Дапамагаць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разумоваму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росту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адораных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дзяцей,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далучаючы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іх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sz="20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да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разнастайных відаў дзейнасці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і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ў той жа час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не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перагружаючы;</a:t>
            </a:r>
            <a:endParaRPr lang="ru-RU" sz="2000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504825" algn="l"/>
              </a:tabLst>
            </a:pP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Быць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памяркоўным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да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ідэй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дзяцей,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шанаваць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цікаўнасць,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імкнуцца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адказваць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на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ўсе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іх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пытанні;</a:t>
            </a:r>
            <a:endParaRPr lang="ru-RU" sz="2000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504825" algn="l"/>
              </a:tabLst>
            </a:pP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Памятаць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пра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падвышаную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адчувальнасць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адораных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дзяцей;</a:t>
            </a:r>
            <a:endParaRPr lang="ru-RU" sz="2000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504825" algn="l"/>
              </a:tabLst>
            </a:pP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Аказваць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ім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патрэбную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дапамогу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і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эмацыйную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падтрымку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шляхам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sz="20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заахвочання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іх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дзейнасці,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уважліва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і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зычліва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ставіцца да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іх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думак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і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be-BY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праблем.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2592" y="5157192"/>
            <a:ext cx="1728192" cy="1752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66395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290" y="332656"/>
            <a:ext cx="8424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be-BY" sz="2000" b="1" dirty="0" smtClean="0">
                <a:effectLst/>
                <a:latin typeface="Times New Roman"/>
                <a:ea typeface="Times New Roman"/>
              </a:rPr>
              <a:t>Пры выяўленні адораных дзяцей больш мэтазгодна выкарыстоўваць </a:t>
            </a:r>
            <a:r>
              <a:rPr lang="be-BY" sz="2000" b="1" i="1" u="sng" dirty="0" smtClean="0">
                <a:effectLst/>
                <a:latin typeface="Times New Roman"/>
                <a:ea typeface="Times New Roman"/>
              </a:rPr>
              <a:t>комплексны падыход</a:t>
            </a:r>
            <a:r>
              <a:rPr lang="be-BY" sz="2000" b="1" i="1" dirty="0" smtClean="0">
                <a:effectLst/>
                <a:latin typeface="Times New Roman"/>
                <a:ea typeface="Times New Roman"/>
              </a:rPr>
              <a:t>. </a:t>
            </a:r>
            <a:r>
              <a:rPr lang="be-BY" sz="2000" b="1" dirty="0" smtClean="0">
                <a:effectLst/>
                <a:latin typeface="Times New Roman"/>
                <a:ea typeface="Times New Roman"/>
              </a:rPr>
              <a:t>Пры гэтым можа быць задзейнічаны шырокі спектр разнастайных метадаў</a:t>
            </a:r>
            <a:r>
              <a:rPr lang="ru-RU" sz="2000" b="1" dirty="0" smtClean="0">
                <a:effectLst/>
                <a:latin typeface="Times New Roman"/>
                <a:ea typeface="Times New Roman"/>
              </a:rPr>
              <a:t>: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be-BY" sz="2000" dirty="0" smtClean="0">
                <a:effectLst/>
                <a:latin typeface="Times New Roman"/>
                <a:ea typeface="Times New Roman"/>
              </a:rPr>
              <a:t> назіранне за дзецьмі</a:t>
            </a:r>
            <a:r>
              <a:rPr lang="ru-RU" sz="2000" dirty="0" smtClean="0">
                <a:effectLst/>
                <a:latin typeface="Times New Roman"/>
                <a:ea typeface="Times New Roman"/>
              </a:rPr>
              <a:t>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be-BY" sz="2000" dirty="0" smtClean="0">
                <a:effectLst/>
                <a:latin typeface="Times New Roman"/>
                <a:ea typeface="Times New Roman"/>
              </a:rPr>
              <a:t> спецыяльныя псіхадыягнастычныя трэнінгі</a:t>
            </a:r>
            <a:r>
              <a:rPr lang="ru-RU" sz="2000" dirty="0" smtClean="0">
                <a:effectLst/>
                <a:latin typeface="Times New Roman"/>
                <a:ea typeface="Times New Roman"/>
              </a:rPr>
              <a:t>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be-BY" sz="2000" dirty="0" smtClean="0">
                <a:effectLst/>
                <a:latin typeface="Times New Roman"/>
                <a:ea typeface="Times New Roman"/>
              </a:rPr>
              <a:t> экспертнае ацэньванне паводзін дзяцей настаўнікамі</a:t>
            </a:r>
            <a:r>
              <a:rPr lang="ru-RU" sz="2000" dirty="0" smtClean="0">
                <a:effectLst/>
                <a:latin typeface="Times New Roman"/>
                <a:ea typeface="Times New Roman"/>
              </a:rPr>
              <a:t>, </a:t>
            </a:r>
            <a:r>
              <a:rPr lang="be-BY" sz="2000" dirty="0" smtClean="0">
                <a:effectLst/>
                <a:latin typeface="Times New Roman"/>
                <a:ea typeface="Times New Roman"/>
              </a:rPr>
              <a:t>бацькамі</a:t>
            </a:r>
            <a:r>
              <a:rPr lang="ru-RU" sz="2000" dirty="0" smtClean="0">
                <a:effectLst/>
                <a:latin typeface="Times New Roman"/>
                <a:ea typeface="Times New Roman"/>
              </a:rPr>
              <a:t>, </a:t>
            </a:r>
            <a:r>
              <a:rPr lang="be-BY" sz="2000" dirty="0" smtClean="0">
                <a:effectLst/>
                <a:latin typeface="Times New Roman"/>
                <a:ea typeface="Times New Roman"/>
              </a:rPr>
              <a:t>выхавацелямі</a:t>
            </a:r>
            <a:r>
              <a:rPr lang="ru-RU" sz="2000" dirty="0" smtClean="0">
                <a:effectLst/>
                <a:latin typeface="Times New Roman"/>
                <a:ea typeface="Times New Roman"/>
              </a:rPr>
              <a:t>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be-BY" sz="2000" dirty="0" smtClean="0">
                <a:effectLst/>
                <a:latin typeface="Times New Roman"/>
                <a:ea typeface="Times New Roman"/>
              </a:rPr>
              <a:t> правядзенне</a:t>
            </a:r>
            <a:r>
              <a:rPr lang="ru-RU" sz="2000" dirty="0" smtClean="0">
                <a:effectLst/>
                <a:latin typeface="Times New Roman"/>
                <a:ea typeface="Times New Roman"/>
              </a:rPr>
              <a:t> «пробных» </a:t>
            </a:r>
            <a:r>
              <a:rPr lang="be-BY" sz="2000" dirty="0" smtClean="0">
                <a:effectLst/>
                <a:latin typeface="Times New Roman"/>
                <a:ea typeface="Times New Roman"/>
              </a:rPr>
              <a:t>урокаў па спецыяльных праграмах</a:t>
            </a:r>
            <a:r>
              <a:rPr lang="ru-RU" sz="2000" dirty="0" smtClean="0">
                <a:effectLst/>
                <a:latin typeface="Times New Roman"/>
                <a:ea typeface="Times New Roman"/>
              </a:rPr>
              <a:t>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be-BY" sz="2000" dirty="0" smtClean="0">
                <a:effectLst/>
                <a:latin typeface="Times New Roman"/>
                <a:ea typeface="Times New Roman"/>
              </a:rPr>
              <a:t> экспертнае ацэньванне канкрэтных прадуктаў творчай дзейнасці дзяцей (малюнкаў, вершаў, тэхнічных мадэляў) прафесіяналамі;</a:t>
            </a:r>
            <a:endParaRPr lang="ru-RU" sz="2000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be-BY" sz="2000" dirty="0" smtClean="0">
                <a:effectLst/>
                <a:latin typeface="Times New Roman"/>
                <a:ea typeface="Times New Roman"/>
              </a:rPr>
              <a:t> арганізацыя разнастайных інтэлектуальных і прадметных алімпіяд, канферэнцый, спартыўных спаборніцтваў, творчых конкурсаў, фестываляў, аглядаў і пад.;</a:t>
            </a:r>
            <a:endParaRPr lang="ru-RU" sz="2000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be-BY" sz="2000" dirty="0" smtClean="0">
                <a:effectLst/>
                <a:latin typeface="Times New Roman"/>
                <a:ea typeface="Times New Roman"/>
              </a:rPr>
              <a:t> правядзенне псіхадыягнастычнага даследавання з выкарыстаннем розных псіхаметрычных методык у залежнасці ад задачы аналізу канкрэтнага выпадку адоранасці.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76262"/>
            <a:ext cx="1731963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93608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068960"/>
            <a:ext cx="2723564" cy="1693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476672"/>
            <a:ext cx="8692575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800" b="1" dirty="0" smtClean="0">
                <a:latin typeface="Cambria" panose="02040503050406030204" pitchFamily="18" charset="0"/>
              </a:rPr>
              <a:t>Падзел вучняў паводле псіхалагічных асаблівасцей успрымання вучэбнага матэрыялу </a:t>
            </a:r>
          </a:p>
          <a:p>
            <a:pPr algn="ctr"/>
            <a:r>
              <a:rPr lang="be-BY" sz="2800" b="1" dirty="0" smtClean="0">
                <a:latin typeface="Cambria" panose="02040503050406030204" pitchFamily="18" charset="0"/>
              </a:rPr>
              <a:t>і працы з ім:</a:t>
            </a:r>
            <a:endParaRPr lang="be-BY" sz="800" b="1" dirty="0" smtClean="0">
              <a:latin typeface="Cambria" panose="02040503050406030204" pitchFamily="18" charset="0"/>
            </a:endParaRPr>
          </a:p>
          <a:p>
            <a:pPr algn="ctr"/>
            <a:endParaRPr lang="be-BY" sz="800" b="1" dirty="0" smtClean="0">
              <a:latin typeface="Cambria" panose="02040503050406030204" pitchFamily="18" charset="0"/>
            </a:endParaRPr>
          </a:p>
          <a:p>
            <a:r>
              <a:rPr lang="be-BY" sz="2800" dirty="0" smtClean="0">
                <a:latin typeface="Cambria" panose="02040503050406030204" pitchFamily="18" charset="0"/>
              </a:rPr>
              <a:t>- гіпертымныя вучні;</a:t>
            </a:r>
          </a:p>
          <a:p>
            <a:r>
              <a:rPr lang="be-BY" sz="2800" dirty="0" smtClean="0">
                <a:latin typeface="Cambria" panose="02040503050406030204" pitchFamily="18" charset="0"/>
              </a:rPr>
              <a:t>- вучні застраваючага тыпу акцэнтуацыі характару;</a:t>
            </a:r>
          </a:p>
          <a:p>
            <a:pPr marL="457200" indent="-457200">
              <a:buFontTx/>
              <a:buChar char="-"/>
            </a:pPr>
            <a:r>
              <a:rPr lang="be-BY" sz="2800" dirty="0" smtClean="0">
                <a:latin typeface="Cambria" panose="02040503050406030204" pitchFamily="18" charset="0"/>
              </a:rPr>
              <a:t>аудыялы і кінестэтыкі;</a:t>
            </a:r>
          </a:p>
          <a:p>
            <a:pPr marL="457200" indent="-457200">
              <a:buFontTx/>
              <a:buChar char="-"/>
            </a:pPr>
            <a:r>
              <a:rPr lang="be-BY" sz="2800" dirty="0" smtClean="0">
                <a:latin typeface="Cambria" panose="02040503050406030204" pitchFamily="18" charset="0"/>
              </a:rPr>
              <a:t>правапаўшарныя вучні;</a:t>
            </a:r>
          </a:p>
          <a:p>
            <a:pPr marL="457200" indent="-457200">
              <a:buFontTx/>
              <a:buChar char="-"/>
            </a:pPr>
            <a:r>
              <a:rPr lang="be-BY" sz="2800" dirty="0" smtClean="0">
                <a:latin typeface="Cambria" panose="02040503050406030204" pitchFamily="18" charset="0"/>
              </a:rPr>
              <a:t>вучні-сінтэтыкі;</a:t>
            </a:r>
          </a:p>
          <a:p>
            <a:pPr marL="457200" indent="-457200">
              <a:buFontTx/>
              <a:buChar char="-"/>
            </a:pPr>
            <a:r>
              <a:rPr lang="be-BY" sz="2800" dirty="0" smtClean="0">
                <a:latin typeface="Cambria" panose="02040503050406030204" pitchFamily="18" charset="0"/>
              </a:rPr>
              <a:t>трывожныя вучні;</a:t>
            </a:r>
          </a:p>
          <a:p>
            <a:pPr marL="457200" indent="-457200">
              <a:buFontTx/>
              <a:buChar char="-"/>
            </a:pPr>
            <a:r>
              <a:rPr lang="be-BY" sz="2800" dirty="0" smtClean="0">
                <a:latin typeface="Cambria" panose="02040503050406030204" pitchFamily="18" charset="0"/>
              </a:rPr>
              <a:t>няўпэўненыя вучні;</a:t>
            </a:r>
          </a:p>
          <a:p>
            <a:pPr marL="457200" indent="-457200">
              <a:buFontTx/>
              <a:buChar char="-"/>
            </a:pPr>
            <a:r>
              <a:rPr lang="be-BY" sz="2800" dirty="0" smtClean="0">
                <a:latin typeface="Cambria" panose="02040503050406030204" pitchFamily="18" charset="0"/>
              </a:rPr>
              <a:t>вучні, якія маюць недахоп адвольнай рэгуляцыі;</a:t>
            </a:r>
          </a:p>
          <a:p>
            <a:pPr marL="457200" indent="-457200">
              <a:buFontTx/>
              <a:buChar char="-"/>
            </a:pPr>
            <a:r>
              <a:rPr lang="be-BY" sz="2800" dirty="0" smtClean="0">
                <a:latin typeface="Cambria" panose="02040503050406030204" pitchFamily="18" charset="0"/>
              </a:rPr>
              <a:t>вучні-перфекцыяністы і выдатнікі;</a:t>
            </a:r>
          </a:p>
          <a:p>
            <a:pPr marL="457200" indent="-457200">
              <a:buFontTx/>
              <a:buChar char="-"/>
            </a:pPr>
            <a:r>
              <a:rPr lang="be-BY" sz="2800" dirty="0" smtClean="0">
                <a:latin typeface="Cambria" panose="02040503050406030204" pitchFamily="18" charset="0"/>
              </a:rPr>
              <a:t>астэнічныя вучні.</a:t>
            </a:r>
            <a:endParaRPr lang="ru-RU" sz="2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2139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92</TotalTime>
  <Words>452</Words>
  <Application>Microsoft Office PowerPoint</Application>
  <PresentationFormat>Экран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Torrents.by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KaMo.by Admin</dc:creator>
  <cp:lastModifiedBy>Алеся</cp:lastModifiedBy>
  <cp:revision>11</cp:revision>
  <dcterms:created xsi:type="dcterms:W3CDTF">2021-01-04T03:10:10Z</dcterms:created>
  <dcterms:modified xsi:type="dcterms:W3CDTF">2021-01-11T06:53:21Z</dcterms:modified>
</cp:coreProperties>
</file>