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258" r:id="rId4"/>
    <p:sldId id="275" r:id="rId5"/>
    <p:sldId id="280" r:id="rId6"/>
    <p:sldId id="259" r:id="rId7"/>
    <p:sldId id="278" r:id="rId8"/>
    <p:sldId id="260" r:id="rId9"/>
    <p:sldId id="279" r:id="rId10"/>
    <p:sldId id="261" r:id="rId11"/>
    <p:sldId id="276" r:id="rId12"/>
    <p:sldId id="274" r:id="rId13"/>
    <p:sldId id="265" r:id="rId14"/>
    <p:sldId id="268" r:id="rId15"/>
    <p:sldId id="272" r:id="rId16"/>
    <p:sldId id="273" r:id="rId17"/>
  </p:sldIdLst>
  <p:sldSz cx="9144000" cy="6858000" type="screen4x3"/>
  <p:notesSz cx="6813550" cy="99488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79">
          <p15:clr>
            <a:srgbClr val="A4A3A4"/>
          </p15:clr>
        </p15:guide>
        <p15:guide id="2" pos="23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00"/>
    <a:srgbClr val="660066"/>
    <a:srgbClr val="993366"/>
    <a:srgbClr val="7A007A"/>
    <a:srgbClr val="008080"/>
    <a:srgbClr val="993782"/>
    <a:srgbClr val="B8429C"/>
    <a:srgbClr val="CC3300"/>
    <a:srgbClr val="F4750C"/>
    <a:srgbClr val="F1750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9843" autoAdjust="0"/>
  </p:normalViewPr>
  <p:slideViewPr>
    <p:cSldViewPr showGuides="1">
      <p:cViewPr>
        <p:scale>
          <a:sx n="100" d="100"/>
          <a:sy n="100" d="100"/>
        </p:scale>
        <p:origin x="-702" y="204"/>
      </p:cViewPr>
      <p:guideLst>
        <p:guide orient="horz" pos="1979"/>
        <p:guide pos="23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78F6B-2CE9-4325-82F2-3EF85C8F691A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5988"/>
            <a:ext cx="5451475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5038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213" y="945038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40D11-56E7-4356-BFE1-9375A8AA8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389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0D11-56E7-4356-BFE1-9375A8AA8C2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0D11-56E7-4356-BFE1-9375A8AA8C2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17B6A3-D86A-4F99-B16B-DAD4D3FD260C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C9780755-E4FB-49DC-ADAA-9D5A72C0D3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0939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B6A3-D86A-4F99-B16B-DAD4D3FD260C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0755-E4FB-49DC-ADAA-9D5A72C0D3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2383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B6A3-D86A-4F99-B16B-DAD4D3FD260C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0755-E4FB-49DC-ADAA-9D5A72C0D3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6025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B6A3-D86A-4F99-B16B-DAD4D3FD260C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0755-E4FB-49DC-ADAA-9D5A72C0D3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008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B6A3-D86A-4F99-B16B-DAD4D3FD260C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0755-E4FB-49DC-ADAA-9D5A72C0D3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4742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B6A3-D86A-4F99-B16B-DAD4D3FD260C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0755-E4FB-49DC-ADAA-9D5A72C0D3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9798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B6A3-D86A-4F99-B16B-DAD4D3FD260C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0755-E4FB-49DC-ADAA-9D5A72C0D3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0608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B6A3-D86A-4F99-B16B-DAD4D3FD260C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0755-E4FB-49DC-ADAA-9D5A72C0D3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7398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B6A3-D86A-4F99-B16B-DAD4D3FD260C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0755-E4FB-49DC-ADAA-9D5A72C0D3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8414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B6A3-D86A-4F99-B16B-DAD4D3FD260C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0755-E4FB-49DC-ADAA-9D5A72C0D3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2864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B6A3-D86A-4F99-B16B-DAD4D3FD260C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0755-E4FB-49DC-ADAA-9D5A72C0D3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4711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17B6A3-D86A-4F99-B16B-DAD4D3FD260C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C9780755-E4FB-49DC-ADAA-9D5A72C0D3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9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11" Type="http://schemas.openxmlformats.org/officeDocument/2006/relationships/image" Target="../media/image6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2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86753" y="4264391"/>
            <a:ext cx="3321007" cy="190091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-27384"/>
            <a:ext cx="9144000" cy="1160595"/>
          </a:xfrm>
          <a:prstGeom prst="rect">
            <a:avLst/>
          </a:prstGeom>
          <a:gradFill flip="none" rotWithShape="1">
            <a:gsLst>
              <a:gs pos="50000">
                <a:srgbClr val="7A007A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1410345"/>
            <a:ext cx="5470525" cy="252271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993366"/>
                </a:solidFill>
              </a:rPr>
              <a:t>О документообороте </a:t>
            </a:r>
            <a:br>
              <a:rPr lang="ru-RU" b="1" dirty="0" smtClean="0">
                <a:solidFill>
                  <a:srgbClr val="993366"/>
                </a:solidFill>
              </a:rPr>
            </a:br>
            <a:r>
              <a:rPr lang="ru-RU" b="1" dirty="0" smtClean="0">
                <a:solidFill>
                  <a:srgbClr val="993366"/>
                </a:solidFill>
              </a:rPr>
              <a:t>в учреждениях образования </a:t>
            </a:r>
            <a:br>
              <a:rPr lang="ru-RU" b="1" dirty="0" smtClean="0">
                <a:solidFill>
                  <a:srgbClr val="993366"/>
                </a:solidFill>
              </a:rPr>
            </a:br>
            <a:endParaRPr lang="ru-RU" b="1" dirty="0">
              <a:solidFill>
                <a:srgbClr val="9933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4797152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ru-RU" sz="2600" b="1" dirty="0" smtClean="0">
                <a:solidFill>
                  <a:srgbClr val="993366"/>
                </a:solidFill>
              </a:rPr>
              <a:t>Старикова Марина Григорьевна,</a:t>
            </a:r>
            <a:br>
              <a:rPr lang="ru-RU" sz="2600" b="1" dirty="0" smtClean="0">
                <a:solidFill>
                  <a:srgbClr val="993366"/>
                </a:solidFill>
              </a:rPr>
            </a:br>
            <a:r>
              <a:rPr lang="ru-RU" sz="2600" b="1" dirty="0" smtClean="0">
                <a:solidFill>
                  <a:srgbClr val="993366"/>
                </a:solidFill>
              </a:rPr>
              <a:t>директор ГУ «</a:t>
            </a:r>
            <a:r>
              <a:rPr lang="ru-RU" sz="2600" b="1" dirty="0" err="1" smtClean="0">
                <a:solidFill>
                  <a:srgbClr val="993366"/>
                </a:solidFill>
              </a:rPr>
              <a:t>Мозырский</a:t>
            </a:r>
            <a:r>
              <a:rPr lang="ru-RU" sz="2600" b="1" dirty="0" smtClean="0">
                <a:solidFill>
                  <a:srgbClr val="993366"/>
                </a:solidFill>
              </a:rPr>
              <a:t> районный учебно-методический центр»</a:t>
            </a:r>
            <a:endParaRPr lang="ru-RU" sz="2600" b="1" dirty="0">
              <a:solidFill>
                <a:srgbClr val="993366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 flipH="1">
            <a:off x="0" y="6566247"/>
            <a:ext cx="9144000" cy="29175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00"/>
          <a:stretch/>
        </p:blipFill>
        <p:spPr>
          <a:xfrm>
            <a:off x="179512" y="1744228"/>
            <a:ext cx="2987675" cy="2001509"/>
          </a:xfrm>
          <a:prstGeom prst="parallelogram">
            <a:avLst>
              <a:gd name="adj" fmla="val 32653"/>
            </a:avLst>
          </a:prstGeom>
        </p:spPr>
      </p:pic>
      <p:sp>
        <p:nvSpPr>
          <p:cNvPr id="13" name="Подзаголовок 2"/>
          <p:cNvSpPr txBox="1">
            <a:spLocks/>
          </p:cNvSpPr>
          <p:nvPr/>
        </p:nvSpPr>
        <p:spPr>
          <a:xfrm>
            <a:off x="2627784" y="7987"/>
            <a:ext cx="6400800" cy="1044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Заголовок 2"/>
          <p:cNvSpPr txBox="1">
            <a:spLocks/>
          </p:cNvSpPr>
          <p:nvPr/>
        </p:nvSpPr>
        <p:spPr>
          <a:xfrm>
            <a:off x="2123728" y="-27384"/>
            <a:ext cx="6804248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r"/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 flipH="1">
            <a:off x="-2604" y="4246572"/>
            <a:ext cx="5328000" cy="9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7555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7383"/>
            <a:ext cx="9144000" cy="792088"/>
          </a:xfrm>
          <a:prstGeom prst="rect">
            <a:avLst/>
          </a:prstGeom>
          <a:gradFill flip="none" rotWithShape="1">
            <a:gsLst>
              <a:gs pos="50000">
                <a:srgbClr val="7A007A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-19050"/>
            <a:ext cx="6984776" cy="783755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Учебная работа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98" y="-65485"/>
            <a:ext cx="1534766" cy="87848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>
            <a:off x="6336000" y="1105694"/>
            <a:ext cx="2808000" cy="102516"/>
          </a:xfrm>
          <a:prstGeom prst="rect">
            <a:avLst/>
          </a:prstGeom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2771801" y="677838"/>
            <a:ext cx="6336704" cy="5760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Руководители учреждений образования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611561" y="1268760"/>
            <a:ext cx="2520279" cy="979549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План мероприятий по реализации программы</a:t>
            </a:r>
            <a:endParaRPr lang="ru-RU" sz="1700" b="1" dirty="0">
              <a:solidFill>
                <a:srgbClr val="993366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07504" y="1340768"/>
            <a:ext cx="308591" cy="369332"/>
            <a:chOff x="758942" y="3160018"/>
            <a:chExt cx="462887" cy="418415"/>
          </a:xfrm>
        </p:grpSpPr>
        <p:sp>
          <p:nvSpPr>
            <p:cNvPr id="12" name="Rectangle 257"/>
            <p:cNvSpPr>
              <a:spLocks noChangeArrowheads="1"/>
            </p:cNvSpPr>
            <p:nvPr/>
          </p:nvSpPr>
          <p:spPr bwMode="gray">
            <a:xfrm rot="3419336">
              <a:off x="776942" y="3153861"/>
              <a:ext cx="396000" cy="432000"/>
            </a:xfrm>
            <a:prstGeom prst="rect">
              <a:avLst/>
            </a:prstGeom>
            <a:gradFill rotWithShape="1">
              <a:gsLst>
                <a:gs pos="0">
                  <a:srgbClr val="B8429C"/>
                </a:gs>
                <a:gs pos="100000">
                  <a:srgbClr val="7A007A"/>
                </a:gs>
              </a:gsLst>
              <a:lin ang="5400000" scaled="1"/>
            </a:gradFill>
            <a:ln w="9525">
              <a:solidFill>
                <a:srgbClr val="993782"/>
              </a:solidFill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378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259"/>
            <p:cNvSpPr txBox="1">
              <a:spLocks noChangeArrowheads="1"/>
            </p:cNvSpPr>
            <p:nvPr/>
          </p:nvSpPr>
          <p:spPr bwMode="gray">
            <a:xfrm>
              <a:off x="771704" y="3160018"/>
              <a:ext cx="450125" cy="4184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Подзаголовок 2"/>
          <p:cNvSpPr txBox="1">
            <a:spLocks/>
          </p:cNvSpPr>
          <p:nvPr/>
        </p:nvSpPr>
        <p:spPr>
          <a:xfrm>
            <a:off x="3527376" y="1268760"/>
            <a:ext cx="5616624" cy="1008112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ru-RU" sz="1700" b="1" dirty="0" smtClean="0">
                <a:solidFill>
                  <a:srgbClr val="008080"/>
                </a:solidFill>
              </a:rPr>
              <a:t>Государственная программа «Образование и молодежная политика» на 2021-2025 годы № 57 от 29 января 2021 года (для всех УО)</a:t>
            </a:r>
          </a:p>
        </p:txBody>
      </p:sp>
      <p:sp>
        <p:nvSpPr>
          <p:cNvPr id="16" name="Line 256"/>
          <p:cNvSpPr>
            <a:spLocks noChangeShapeType="1"/>
          </p:cNvSpPr>
          <p:nvPr/>
        </p:nvSpPr>
        <p:spPr bwMode="gray">
          <a:xfrm>
            <a:off x="971600" y="2132856"/>
            <a:ext cx="7560840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683568" y="2132856"/>
            <a:ext cx="2520280" cy="1200894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Отчет по учету детей, подлежащих обучению</a:t>
            </a:r>
            <a:endParaRPr lang="ru-RU" sz="1700" b="1" dirty="0">
              <a:solidFill>
                <a:srgbClr val="993366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07504" y="2276872"/>
            <a:ext cx="308591" cy="369332"/>
            <a:chOff x="758942" y="3160018"/>
            <a:chExt cx="462886" cy="418415"/>
          </a:xfrm>
        </p:grpSpPr>
        <p:sp>
          <p:nvSpPr>
            <p:cNvPr id="19" name="Rectangle 257"/>
            <p:cNvSpPr>
              <a:spLocks noChangeArrowheads="1"/>
            </p:cNvSpPr>
            <p:nvPr/>
          </p:nvSpPr>
          <p:spPr bwMode="gray">
            <a:xfrm rot="3419336">
              <a:off x="776942" y="3153861"/>
              <a:ext cx="396000" cy="432000"/>
            </a:xfrm>
            <a:prstGeom prst="rect">
              <a:avLst/>
            </a:prstGeom>
            <a:gradFill rotWithShape="1">
              <a:gsLst>
                <a:gs pos="0">
                  <a:srgbClr val="B8429C"/>
                </a:gs>
                <a:gs pos="100000">
                  <a:srgbClr val="7A007A"/>
                </a:gs>
              </a:gsLst>
              <a:lin ang="5400000" scaled="1"/>
            </a:gradFill>
            <a:ln w="9525">
              <a:solidFill>
                <a:srgbClr val="993782"/>
              </a:solidFill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378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259"/>
            <p:cNvSpPr txBox="1">
              <a:spLocks noChangeArrowheads="1"/>
            </p:cNvSpPr>
            <p:nvPr/>
          </p:nvSpPr>
          <p:spPr bwMode="gray">
            <a:xfrm>
              <a:off x="771705" y="3160018"/>
              <a:ext cx="450123" cy="4184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Подзаголовок 2"/>
          <p:cNvSpPr txBox="1">
            <a:spLocks/>
          </p:cNvSpPr>
          <p:nvPr/>
        </p:nvSpPr>
        <p:spPr>
          <a:xfrm>
            <a:off x="3491881" y="2132857"/>
            <a:ext cx="5616624" cy="1307554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200"/>
              </a:spcBef>
              <a:buNone/>
            </a:pPr>
            <a:r>
              <a:rPr lang="ru-RU" sz="1700" b="1" dirty="0" smtClean="0">
                <a:solidFill>
                  <a:srgbClr val="008080"/>
                </a:solidFill>
              </a:rPr>
              <a:t>Списки детей ведутся в рамках реализации постановления Совета Министров Республики Беларусь от 01.11.2006 №1493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   Работа организуется учреждением (заместитель директора по учебной, учебно-воспитательной работе)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 Необходимо использовать электронную базу данных</a:t>
            </a:r>
            <a:endParaRPr lang="ru-RU" sz="1700" b="1" dirty="0">
              <a:solidFill>
                <a:srgbClr val="993366"/>
              </a:solidFill>
            </a:endParaRPr>
          </a:p>
        </p:txBody>
      </p:sp>
      <p:sp>
        <p:nvSpPr>
          <p:cNvPr id="24" name="Line 256"/>
          <p:cNvSpPr>
            <a:spLocks noChangeShapeType="1"/>
          </p:cNvSpPr>
          <p:nvPr/>
        </p:nvSpPr>
        <p:spPr bwMode="gray">
          <a:xfrm>
            <a:off x="971600" y="3717032"/>
            <a:ext cx="7560840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Line 256"/>
          <p:cNvSpPr>
            <a:spLocks noChangeShapeType="1"/>
          </p:cNvSpPr>
          <p:nvPr/>
        </p:nvSpPr>
        <p:spPr bwMode="gray">
          <a:xfrm rot="5400000">
            <a:off x="953864" y="3950792"/>
            <a:ext cx="4788000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одзаголовок 2"/>
          <p:cNvSpPr txBox="1">
            <a:spLocks/>
          </p:cNvSpPr>
          <p:nvPr/>
        </p:nvSpPr>
        <p:spPr>
          <a:xfrm>
            <a:off x="611560" y="3717032"/>
            <a:ext cx="2880320" cy="896321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Мероприятия по трансляции опыта </a:t>
            </a:r>
            <a:br>
              <a:rPr lang="ru-RU" sz="1700" b="1" dirty="0" smtClean="0">
                <a:solidFill>
                  <a:srgbClr val="993366"/>
                </a:solidFill>
              </a:rPr>
            </a:br>
            <a:r>
              <a:rPr lang="ru-RU" sz="1700" b="1" dirty="0" smtClean="0">
                <a:solidFill>
                  <a:srgbClr val="993366"/>
                </a:solidFill>
              </a:rPr>
              <a:t>работы в СМИ</a:t>
            </a:r>
            <a:endParaRPr lang="ru-RU" sz="1700" b="1" dirty="0">
              <a:solidFill>
                <a:srgbClr val="993366"/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102912" y="3767018"/>
            <a:ext cx="308591" cy="369332"/>
            <a:chOff x="758942" y="3160018"/>
            <a:chExt cx="462886" cy="418415"/>
          </a:xfrm>
        </p:grpSpPr>
        <p:sp>
          <p:nvSpPr>
            <p:cNvPr id="28" name="Rectangle 257"/>
            <p:cNvSpPr>
              <a:spLocks noChangeArrowheads="1"/>
            </p:cNvSpPr>
            <p:nvPr/>
          </p:nvSpPr>
          <p:spPr bwMode="gray">
            <a:xfrm rot="3419336">
              <a:off x="776942" y="3153861"/>
              <a:ext cx="396000" cy="432000"/>
            </a:xfrm>
            <a:prstGeom prst="rect">
              <a:avLst/>
            </a:prstGeom>
            <a:gradFill rotWithShape="1">
              <a:gsLst>
                <a:gs pos="0">
                  <a:srgbClr val="B8429C"/>
                </a:gs>
                <a:gs pos="100000">
                  <a:srgbClr val="7A007A"/>
                </a:gs>
              </a:gsLst>
              <a:lin ang="5400000" scaled="1"/>
            </a:gradFill>
            <a:ln w="9525">
              <a:solidFill>
                <a:srgbClr val="993782"/>
              </a:solidFill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378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 Box 259"/>
            <p:cNvSpPr txBox="1">
              <a:spLocks noChangeArrowheads="1"/>
            </p:cNvSpPr>
            <p:nvPr/>
          </p:nvSpPr>
          <p:spPr bwMode="gray">
            <a:xfrm>
              <a:off x="771705" y="3160018"/>
              <a:ext cx="450123" cy="4184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Подзаголовок 2"/>
          <p:cNvSpPr txBox="1">
            <a:spLocks/>
          </p:cNvSpPr>
          <p:nvPr/>
        </p:nvSpPr>
        <p:spPr>
          <a:xfrm>
            <a:off x="3496813" y="3706116"/>
            <a:ext cx="5616624" cy="907237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200"/>
              </a:spcBef>
              <a:buNone/>
            </a:pPr>
            <a:r>
              <a:rPr lang="ru-RU" sz="1700" b="1" dirty="0" smtClean="0">
                <a:solidFill>
                  <a:srgbClr val="008080"/>
                </a:solidFill>
              </a:rPr>
              <a:t>В плане работы учреждения образования (заместитель директора по учебной работе, курирующий методическую работу)</a:t>
            </a:r>
          </a:p>
          <a:p>
            <a:pPr marL="0" indent="0">
              <a:lnSpc>
                <a:spcPts val="2000"/>
              </a:lnSpc>
              <a:spcBef>
                <a:spcPts val="200"/>
              </a:spcBef>
              <a:buNone/>
            </a:pPr>
            <a:r>
              <a:rPr lang="ru-RU" sz="1800" b="1" dirty="0" smtClean="0">
                <a:solidFill>
                  <a:srgbClr val="993366"/>
                </a:solidFill>
              </a:rPr>
              <a:t>    </a:t>
            </a:r>
            <a:endParaRPr lang="ru-RU" sz="1700" b="1" dirty="0" smtClean="0">
              <a:solidFill>
                <a:srgbClr val="993366"/>
              </a:solidFill>
            </a:endParaRPr>
          </a:p>
          <a:p>
            <a:pPr marL="0" indent="0">
              <a:lnSpc>
                <a:spcPts val="2000"/>
              </a:lnSpc>
              <a:spcBef>
                <a:spcPts val="200"/>
              </a:spcBef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   </a:t>
            </a:r>
            <a:endParaRPr lang="ru-RU" sz="1700" b="1" dirty="0">
              <a:solidFill>
                <a:srgbClr val="993366"/>
              </a:solidFill>
            </a:endParaRPr>
          </a:p>
        </p:txBody>
      </p:sp>
      <p:sp>
        <p:nvSpPr>
          <p:cNvPr id="32" name="Line 256"/>
          <p:cNvSpPr>
            <a:spLocks noChangeShapeType="1"/>
          </p:cNvSpPr>
          <p:nvPr/>
        </p:nvSpPr>
        <p:spPr bwMode="gray">
          <a:xfrm>
            <a:off x="971600" y="4653136"/>
            <a:ext cx="7560840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одзаголовок 2"/>
          <p:cNvSpPr txBox="1">
            <a:spLocks/>
          </p:cNvSpPr>
          <p:nvPr/>
        </p:nvSpPr>
        <p:spPr>
          <a:xfrm>
            <a:off x="617412" y="4653136"/>
            <a:ext cx="2880320" cy="598989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Отчет по аттестации</a:t>
            </a:r>
            <a:endParaRPr lang="ru-RU" sz="1700" b="1" dirty="0">
              <a:solidFill>
                <a:srgbClr val="993366"/>
              </a:solidFill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107504" y="4653136"/>
            <a:ext cx="308591" cy="369332"/>
            <a:chOff x="758942" y="3160018"/>
            <a:chExt cx="462886" cy="418415"/>
          </a:xfrm>
        </p:grpSpPr>
        <p:sp>
          <p:nvSpPr>
            <p:cNvPr id="35" name="Rectangle 257"/>
            <p:cNvSpPr>
              <a:spLocks noChangeArrowheads="1"/>
            </p:cNvSpPr>
            <p:nvPr/>
          </p:nvSpPr>
          <p:spPr bwMode="gray">
            <a:xfrm rot="3419336">
              <a:off x="776942" y="3153861"/>
              <a:ext cx="396000" cy="432000"/>
            </a:xfrm>
            <a:prstGeom prst="rect">
              <a:avLst/>
            </a:prstGeom>
            <a:gradFill rotWithShape="1">
              <a:gsLst>
                <a:gs pos="0">
                  <a:srgbClr val="B8429C"/>
                </a:gs>
                <a:gs pos="100000">
                  <a:srgbClr val="7A007A"/>
                </a:gs>
              </a:gsLst>
              <a:lin ang="5400000" scaled="1"/>
            </a:gradFill>
            <a:ln w="9525">
              <a:solidFill>
                <a:srgbClr val="993782"/>
              </a:solidFill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378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 Box 259"/>
            <p:cNvSpPr txBox="1">
              <a:spLocks noChangeArrowheads="1"/>
            </p:cNvSpPr>
            <p:nvPr/>
          </p:nvSpPr>
          <p:spPr bwMode="gray">
            <a:xfrm>
              <a:off x="771705" y="3160018"/>
              <a:ext cx="450123" cy="4184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Подзаголовок 2"/>
          <p:cNvSpPr txBox="1">
            <a:spLocks/>
          </p:cNvSpPr>
          <p:nvPr/>
        </p:nvSpPr>
        <p:spPr>
          <a:xfrm>
            <a:off x="3347865" y="4714884"/>
            <a:ext cx="5766491" cy="1136366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200"/>
              </a:spcBef>
              <a:buNone/>
            </a:pPr>
            <a:r>
              <a:rPr lang="ru-RU" sz="1700" b="1" dirty="0" smtClean="0">
                <a:solidFill>
                  <a:srgbClr val="008080"/>
                </a:solidFill>
              </a:rPr>
              <a:t>Во исполнение поручения главного управления образования</a:t>
            </a:r>
            <a:endParaRPr lang="ru-RU" sz="1700" b="1" dirty="0" smtClean="0">
              <a:solidFill>
                <a:srgbClr val="993366"/>
              </a:solidFill>
            </a:endParaRPr>
          </a:p>
          <a:p>
            <a:pPr marL="0" indent="0">
              <a:lnSpc>
                <a:spcPts val="1700"/>
              </a:lnSpc>
              <a:spcBef>
                <a:spcPts val="200"/>
              </a:spcBef>
              <a:buNone/>
            </a:pPr>
            <a:r>
              <a:rPr lang="ru-RU" sz="1700" b="1" dirty="0">
                <a:solidFill>
                  <a:srgbClr val="993366"/>
                </a:solidFill>
              </a:rPr>
              <a:t> </a:t>
            </a:r>
            <a:r>
              <a:rPr lang="ru-RU" sz="1700" b="1" dirty="0" smtClean="0">
                <a:solidFill>
                  <a:srgbClr val="993366"/>
                </a:solidFill>
              </a:rPr>
              <a:t>  Количественный отчет предоставляется в ОО, ГОИРО </a:t>
            </a:r>
          </a:p>
          <a:p>
            <a:pPr marL="0" indent="0">
              <a:lnSpc>
                <a:spcPts val="1700"/>
              </a:lnSpc>
              <a:spcBef>
                <a:spcPts val="200"/>
              </a:spcBef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1 раз в месяц</a:t>
            </a:r>
          </a:p>
          <a:p>
            <a:pPr marL="0" indent="0">
              <a:lnSpc>
                <a:spcPts val="2000"/>
              </a:lnSpc>
              <a:spcBef>
                <a:spcPts val="200"/>
              </a:spcBef>
              <a:buNone/>
            </a:pPr>
            <a:r>
              <a:rPr lang="ru-RU" sz="1700" b="1" dirty="0">
                <a:solidFill>
                  <a:srgbClr val="993366"/>
                </a:solidFill>
              </a:rPr>
              <a:t> </a:t>
            </a:r>
            <a:r>
              <a:rPr lang="ru-RU" sz="1700" b="1" dirty="0" smtClean="0">
                <a:solidFill>
                  <a:srgbClr val="993366"/>
                </a:solidFill>
              </a:rPr>
              <a:t>  </a:t>
            </a:r>
            <a:endParaRPr lang="ru-RU" sz="1700" b="1" dirty="0">
              <a:solidFill>
                <a:srgbClr val="993366"/>
              </a:solidFill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 flipH="1">
            <a:off x="-2" y="6698406"/>
            <a:ext cx="9143999" cy="186978"/>
          </a:xfrm>
          <a:prstGeom prst="rect">
            <a:avLst/>
          </a:prstGeom>
        </p:spPr>
      </p:pic>
      <p:sp>
        <p:nvSpPr>
          <p:cNvPr id="39" name="Line 256"/>
          <p:cNvSpPr>
            <a:spLocks noChangeShapeType="1"/>
          </p:cNvSpPr>
          <p:nvPr/>
        </p:nvSpPr>
        <p:spPr bwMode="gray">
          <a:xfrm>
            <a:off x="972519" y="5857892"/>
            <a:ext cx="7560840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одзаголовок 2"/>
          <p:cNvSpPr txBox="1">
            <a:spLocks/>
          </p:cNvSpPr>
          <p:nvPr/>
        </p:nvSpPr>
        <p:spPr>
          <a:xfrm>
            <a:off x="617412" y="5929330"/>
            <a:ext cx="2880320" cy="436658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Запросы о среднем </a:t>
            </a:r>
            <a:br>
              <a:rPr lang="ru-RU" sz="1700" b="1" dirty="0" smtClean="0">
                <a:solidFill>
                  <a:srgbClr val="993366"/>
                </a:solidFill>
              </a:rPr>
            </a:br>
            <a:r>
              <a:rPr lang="ru-RU" sz="1700" b="1" dirty="0" smtClean="0">
                <a:solidFill>
                  <a:srgbClr val="993366"/>
                </a:solidFill>
              </a:rPr>
              <a:t>балле выпускников</a:t>
            </a:r>
            <a:endParaRPr lang="ru-RU" sz="1700" b="1" dirty="0">
              <a:solidFill>
                <a:srgbClr val="993366"/>
              </a:solidFill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103831" y="6060064"/>
            <a:ext cx="308591" cy="369332"/>
            <a:chOff x="758942" y="3160018"/>
            <a:chExt cx="462886" cy="418415"/>
          </a:xfrm>
        </p:grpSpPr>
        <p:sp>
          <p:nvSpPr>
            <p:cNvPr id="42" name="Rectangle 257"/>
            <p:cNvSpPr>
              <a:spLocks noChangeArrowheads="1"/>
            </p:cNvSpPr>
            <p:nvPr/>
          </p:nvSpPr>
          <p:spPr bwMode="gray">
            <a:xfrm rot="3419336">
              <a:off x="776942" y="3153861"/>
              <a:ext cx="396000" cy="432000"/>
            </a:xfrm>
            <a:prstGeom prst="rect">
              <a:avLst/>
            </a:prstGeom>
            <a:gradFill rotWithShape="1">
              <a:gsLst>
                <a:gs pos="0">
                  <a:srgbClr val="B8429C"/>
                </a:gs>
                <a:gs pos="100000">
                  <a:srgbClr val="7A007A"/>
                </a:gs>
              </a:gsLst>
              <a:lin ang="5400000" scaled="1"/>
            </a:gradFill>
            <a:ln w="9525">
              <a:solidFill>
                <a:srgbClr val="993782"/>
              </a:solidFill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378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 Box 259"/>
            <p:cNvSpPr txBox="1">
              <a:spLocks noChangeArrowheads="1"/>
            </p:cNvSpPr>
            <p:nvPr/>
          </p:nvSpPr>
          <p:spPr bwMode="gray">
            <a:xfrm>
              <a:off x="771705" y="3160018"/>
              <a:ext cx="450123" cy="4184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4" name="Подзаголовок 2"/>
          <p:cNvSpPr txBox="1">
            <a:spLocks/>
          </p:cNvSpPr>
          <p:nvPr/>
        </p:nvSpPr>
        <p:spPr>
          <a:xfrm>
            <a:off x="3497732" y="5851250"/>
            <a:ext cx="5616624" cy="721022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200"/>
              </a:spcBef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   Разовая информация для проведения </a:t>
            </a:r>
          </a:p>
          <a:p>
            <a:pPr marL="0" indent="0">
              <a:lnSpc>
                <a:spcPts val="2000"/>
              </a:lnSpc>
              <a:spcBef>
                <a:spcPts val="200"/>
              </a:spcBef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профориентационной работы в рамках межведомственного взаимодействия</a:t>
            </a: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3347864" y="5229200"/>
            <a:ext cx="149867" cy="28800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3563888" y="2924944"/>
            <a:ext cx="96100" cy="288000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3347863" y="5857892"/>
            <a:ext cx="144016" cy="288000"/>
          </a:xfrm>
          <a:prstGeom prst="rect">
            <a:avLst/>
          </a:prstGeom>
        </p:spPr>
      </p:pic>
      <p:sp>
        <p:nvSpPr>
          <p:cNvPr id="48" name="Прямоугольник 47"/>
          <p:cNvSpPr/>
          <p:nvPr/>
        </p:nvSpPr>
        <p:spPr>
          <a:xfrm>
            <a:off x="8657696" y="6345816"/>
            <a:ext cx="415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b="1" dirty="0" smtClean="0">
              <a:solidFill>
                <a:srgbClr val="99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4617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7383"/>
            <a:ext cx="9144000" cy="792088"/>
          </a:xfrm>
          <a:prstGeom prst="rect">
            <a:avLst/>
          </a:prstGeom>
          <a:gradFill flip="none" rotWithShape="1">
            <a:gsLst>
              <a:gs pos="50000">
                <a:srgbClr val="7A007A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98" y="-65485"/>
            <a:ext cx="1534766" cy="87848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>
            <a:off x="6336000" y="1105694"/>
            <a:ext cx="2808000" cy="102516"/>
          </a:xfrm>
          <a:prstGeom prst="rect">
            <a:avLst/>
          </a:prstGeom>
        </p:spPr>
      </p:pic>
      <p:sp>
        <p:nvSpPr>
          <p:cNvPr id="13" name="Text Box 259"/>
          <p:cNvSpPr txBox="1">
            <a:spLocks noChangeArrowheads="1"/>
          </p:cNvSpPr>
          <p:nvPr/>
        </p:nvSpPr>
        <p:spPr bwMode="gray">
          <a:xfrm>
            <a:off x="156501" y="1470345"/>
            <a:ext cx="200055" cy="3260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6" name="Подзаголовок 2"/>
          <p:cNvSpPr txBox="1">
            <a:spLocks/>
          </p:cNvSpPr>
          <p:nvPr/>
        </p:nvSpPr>
        <p:spPr>
          <a:xfrm>
            <a:off x="616493" y="4959838"/>
            <a:ext cx="3595468" cy="513961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>
                <a:solidFill>
                  <a:srgbClr val="993366"/>
                </a:solidFill>
              </a:rPr>
              <a:t> 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 flipH="1">
            <a:off x="-2" y="6671022"/>
            <a:ext cx="9143999" cy="186978"/>
          </a:xfrm>
          <a:prstGeom prst="rect">
            <a:avLst/>
          </a:prstGeom>
        </p:spPr>
      </p:pic>
      <p:sp>
        <p:nvSpPr>
          <p:cNvPr id="23" name="Заголовок 1"/>
          <p:cNvSpPr txBox="1">
            <a:spLocks/>
          </p:cNvSpPr>
          <p:nvPr/>
        </p:nvSpPr>
        <p:spPr>
          <a:xfrm>
            <a:off x="1428728" y="-71462"/>
            <a:ext cx="7536330" cy="7837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Учебная и воспитательная работа 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4" name="Подзаголовок 2"/>
          <p:cNvSpPr txBox="1">
            <a:spLocks/>
          </p:cNvSpPr>
          <p:nvPr/>
        </p:nvSpPr>
        <p:spPr>
          <a:xfrm>
            <a:off x="2771801" y="677838"/>
            <a:ext cx="6336704" cy="5760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Руководители учреждений образования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7" name="Подзаголовок 2"/>
          <p:cNvSpPr txBox="1">
            <a:spLocks/>
          </p:cNvSpPr>
          <p:nvPr/>
        </p:nvSpPr>
        <p:spPr>
          <a:xfrm>
            <a:off x="785786" y="1428736"/>
            <a:ext cx="2520279" cy="691517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Дублирование документов на бумажном носителе </a:t>
            </a:r>
            <a:br>
              <a:rPr lang="ru-RU" sz="1700" b="1" dirty="0" smtClean="0">
                <a:solidFill>
                  <a:srgbClr val="993366"/>
                </a:solidFill>
              </a:rPr>
            </a:br>
            <a:r>
              <a:rPr lang="ru-RU" sz="1700" b="1" dirty="0" smtClean="0">
                <a:solidFill>
                  <a:srgbClr val="993366"/>
                </a:solidFill>
              </a:rPr>
              <a:t>и в электронном виде</a:t>
            </a:r>
            <a:endParaRPr lang="ru-RU" sz="1700" b="1" dirty="0">
              <a:solidFill>
                <a:srgbClr val="993366"/>
              </a:solidFill>
            </a:endParaRPr>
          </a:p>
        </p:txBody>
      </p:sp>
      <p:sp>
        <p:nvSpPr>
          <p:cNvPr id="31" name="Подзаголовок 2"/>
          <p:cNvSpPr txBox="1">
            <a:spLocks/>
          </p:cNvSpPr>
          <p:nvPr/>
        </p:nvSpPr>
        <p:spPr>
          <a:xfrm>
            <a:off x="3527376" y="1412776"/>
            <a:ext cx="5616624" cy="906588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993366"/>
                </a:solidFill>
              </a:rPr>
              <a:t>   </a:t>
            </a:r>
            <a:r>
              <a:rPr lang="ru-RU" sz="1700" b="1" dirty="0" smtClean="0">
                <a:solidFill>
                  <a:srgbClr val="993366"/>
                </a:solidFill>
              </a:rPr>
              <a:t>Исключить (минимизировать) предоставление документов на бумажном носителе</a:t>
            </a:r>
            <a:endParaRPr lang="ru-RU" sz="1700" b="1" dirty="0">
              <a:solidFill>
                <a:srgbClr val="993366"/>
              </a:solidFill>
            </a:endParaRPr>
          </a:p>
        </p:txBody>
      </p:sp>
      <p:sp>
        <p:nvSpPr>
          <p:cNvPr id="34" name="Line 256"/>
          <p:cNvSpPr>
            <a:spLocks noChangeShapeType="1"/>
          </p:cNvSpPr>
          <p:nvPr/>
        </p:nvSpPr>
        <p:spPr bwMode="gray">
          <a:xfrm>
            <a:off x="928662" y="2643182"/>
            <a:ext cx="7560840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одзаголовок 2"/>
          <p:cNvSpPr txBox="1">
            <a:spLocks/>
          </p:cNvSpPr>
          <p:nvPr/>
        </p:nvSpPr>
        <p:spPr>
          <a:xfrm>
            <a:off x="642910" y="2780928"/>
            <a:ext cx="2592287" cy="1788198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Повторяющиеся запросы, в том числе по вопросам профилактики</a:t>
            </a:r>
            <a:endParaRPr lang="ru-RU" sz="1700" b="1" dirty="0">
              <a:solidFill>
                <a:srgbClr val="993366"/>
              </a:solidFill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179512" y="2996952"/>
            <a:ext cx="308593" cy="369332"/>
            <a:chOff x="758942" y="3160018"/>
            <a:chExt cx="462889" cy="418415"/>
          </a:xfrm>
        </p:grpSpPr>
        <p:sp>
          <p:nvSpPr>
            <p:cNvPr id="37" name="Rectangle 257"/>
            <p:cNvSpPr>
              <a:spLocks noChangeArrowheads="1"/>
            </p:cNvSpPr>
            <p:nvPr/>
          </p:nvSpPr>
          <p:spPr bwMode="gray">
            <a:xfrm rot="3419336">
              <a:off x="776942" y="3153861"/>
              <a:ext cx="396000" cy="432000"/>
            </a:xfrm>
            <a:prstGeom prst="rect">
              <a:avLst/>
            </a:prstGeom>
            <a:gradFill rotWithShape="1">
              <a:gsLst>
                <a:gs pos="0">
                  <a:srgbClr val="B8429C"/>
                </a:gs>
                <a:gs pos="100000">
                  <a:srgbClr val="7A007A"/>
                </a:gs>
              </a:gsLst>
              <a:lin ang="5400000" scaled="1"/>
            </a:gradFill>
            <a:ln w="9525">
              <a:solidFill>
                <a:srgbClr val="993782"/>
              </a:solidFill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378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 Box 259"/>
            <p:cNvSpPr txBox="1">
              <a:spLocks noChangeArrowheads="1"/>
            </p:cNvSpPr>
            <p:nvPr/>
          </p:nvSpPr>
          <p:spPr bwMode="gray">
            <a:xfrm>
              <a:off x="771706" y="3160018"/>
              <a:ext cx="450125" cy="4184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9" name="Подзаголовок 2"/>
          <p:cNvSpPr txBox="1">
            <a:spLocks/>
          </p:cNvSpPr>
          <p:nvPr/>
        </p:nvSpPr>
        <p:spPr>
          <a:xfrm>
            <a:off x="3527376" y="2708920"/>
            <a:ext cx="5616624" cy="3077534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00"/>
              </a:spcBef>
              <a:buNone/>
            </a:pPr>
            <a:r>
              <a:rPr lang="ru-RU" sz="2000" b="1" dirty="0" smtClean="0">
                <a:solidFill>
                  <a:srgbClr val="993366"/>
                </a:solidFill>
              </a:rPr>
              <a:t>   </a:t>
            </a:r>
            <a:r>
              <a:rPr lang="ru-RU" sz="1700" b="1" dirty="0" smtClean="0">
                <a:solidFill>
                  <a:srgbClr val="993366"/>
                </a:solidFill>
              </a:rPr>
              <a:t>Создание базы данных по основным направлениям деятельности на начало учебного года, её использование при поступлении оперативных запросов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700" b="1" dirty="0">
                <a:solidFill>
                  <a:srgbClr val="993366"/>
                </a:solidFill>
              </a:rPr>
              <a:t> </a:t>
            </a:r>
            <a:r>
              <a:rPr lang="ru-RU" sz="1700" b="1" dirty="0" smtClean="0">
                <a:solidFill>
                  <a:srgbClr val="993366"/>
                </a:solidFill>
              </a:rPr>
              <a:t>  Использование </a:t>
            </a:r>
            <a:r>
              <a:rPr lang="en-US" sz="1700" b="1" dirty="0" err="1" smtClean="0">
                <a:solidFill>
                  <a:srgbClr val="993366"/>
                </a:solidFill>
              </a:rPr>
              <a:t>google</a:t>
            </a:r>
            <a:r>
              <a:rPr lang="en-US" sz="1700" b="1" dirty="0" smtClean="0">
                <a:solidFill>
                  <a:srgbClr val="993366"/>
                </a:solidFill>
              </a:rPr>
              <a:t>-</a:t>
            </a:r>
            <a:r>
              <a:rPr lang="ru-RU" sz="1700" b="1" dirty="0" smtClean="0">
                <a:solidFill>
                  <a:srgbClr val="993366"/>
                </a:solidFill>
              </a:rPr>
              <a:t>форм для оперативного сбора информации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700" b="1" dirty="0">
                <a:solidFill>
                  <a:srgbClr val="993366"/>
                </a:solidFill>
              </a:rPr>
              <a:t> </a:t>
            </a:r>
            <a:r>
              <a:rPr lang="ru-RU" sz="1700" b="1" dirty="0" smtClean="0">
                <a:solidFill>
                  <a:srgbClr val="993366"/>
                </a:solidFill>
              </a:rPr>
              <a:t>  Использование образцов, форм, шаблонов,  таблиц в целях сокращения объема предоставляемой информации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    Использование информации, размещенной  на сайте учреждения образования</a:t>
            </a:r>
            <a:endParaRPr lang="ru-RU" sz="1700" b="1" dirty="0">
              <a:solidFill>
                <a:srgbClr val="993366"/>
              </a:solidFill>
            </a:endParaRPr>
          </a:p>
        </p:txBody>
      </p:sp>
      <p:sp>
        <p:nvSpPr>
          <p:cNvPr id="40" name="Line 256"/>
          <p:cNvSpPr>
            <a:spLocks noChangeShapeType="1"/>
          </p:cNvSpPr>
          <p:nvPr/>
        </p:nvSpPr>
        <p:spPr bwMode="gray">
          <a:xfrm rot="5400000">
            <a:off x="1349864" y="3663336"/>
            <a:ext cx="3996000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179512" y="1556792"/>
            <a:ext cx="308591" cy="369332"/>
            <a:chOff x="758942" y="3160018"/>
            <a:chExt cx="462887" cy="418415"/>
          </a:xfrm>
        </p:grpSpPr>
        <p:sp>
          <p:nvSpPr>
            <p:cNvPr id="44" name="Rectangle 257"/>
            <p:cNvSpPr>
              <a:spLocks noChangeArrowheads="1"/>
            </p:cNvSpPr>
            <p:nvPr/>
          </p:nvSpPr>
          <p:spPr bwMode="gray">
            <a:xfrm rot="3419336">
              <a:off x="776942" y="3153861"/>
              <a:ext cx="396000" cy="432000"/>
            </a:xfrm>
            <a:prstGeom prst="rect">
              <a:avLst/>
            </a:prstGeom>
            <a:gradFill rotWithShape="1">
              <a:gsLst>
                <a:gs pos="0">
                  <a:srgbClr val="B8429C"/>
                </a:gs>
                <a:gs pos="100000">
                  <a:srgbClr val="7A007A"/>
                </a:gs>
              </a:gsLst>
              <a:lin ang="5400000" scaled="1"/>
            </a:gradFill>
            <a:ln w="9525">
              <a:solidFill>
                <a:srgbClr val="993782"/>
              </a:solidFill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378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 Box 259"/>
            <p:cNvSpPr txBox="1">
              <a:spLocks noChangeArrowheads="1"/>
            </p:cNvSpPr>
            <p:nvPr/>
          </p:nvSpPr>
          <p:spPr bwMode="gray">
            <a:xfrm>
              <a:off x="771704" y="3160018"/>
              <a:ext cx="450125" cy="4184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49" name="Рисунок 4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3491880" y="2708920"/>
            <a:ext cx="96100" cy="288000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3491880" y="3501008"/>
            <a:ext cx="96100" cy="288000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8664076" y="6274378"/>
            <a:ext cx="402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b="1" dirty="0" smtClean="0">
              <a:solidFill>
                <a:srgbClr val="99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3491880" y="4005064"/>
            <a:ext cx="96100" cy="288000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3491880" y="1484784"/>
            <a:ext cx="96100" cy="288000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3491880" y="4869160"/>
            <a:ext cx="961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5052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7383"/>
            <a:ext cx="9144000" cy="792088"/>
          </a:xfrm>
          <a:prstGeom prst="rect">
            <a:avLst/>
          </a:prstGeom>
          <a:gradFill flip="none" rotWithShape="1">
            <a:gsLst>
              <a:gs pos="50000">
                <a:srgbClr val="7A007A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-19050"/>
            <a:ext cx="6984776" cy="783755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Воспитательная работа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98" y="-65485"/>
            <a:ext cx="1534766" cy="87848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>
            <a:off x="6336000" y="1105694"/>
            <a:ext cx="2808000" cy="102516"/>
          </a:xfrm>
          <a:prstGeom prst="rect">
            <a:avLst/>
          </a:prstGeom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5004048" y="677838"/>
            <a:ext cx="3888432" cy="5760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Классные руководители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611560" y="1196752"/>
            <a:ext cx="4174754" cy="4176463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      Отчеты 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rgbClr val="993366"/>
                </a:solidFill>
              </a:rPr>
              <a:t>об установке АПИ </a:t>
            </a:r>
            <a:r>
              <a:rPr lang="ru-RU" sz="1700" b="1" dirty="0" smtClean="0">
                <a:solidFill>
                  <a:srgbClr val="990000"/>
                </a:solidFill>
              </a:rPr>
              <a:t>(на начало учебного года и по запросам – классный руководитель)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rgbClr val="993366"/>
                </a:solidFill>
              </a:rPr>
              <a:t>по работе с семьями </a:t>
            </a:r>
            <a:r>
              <a:rPr lang="ru-RU" sz="1700" b="1" dirty="0" smtClean="0">
                <a:solidFill>
                  <a:srgbClr val="990000"/>
                </a:solidFill>
              </a:rPr>
              <a:t>(в зависимости от вида учета)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rgbClr val="993366"/>
                </a:solidFill>
              </a:rPr>
              <a:t>о мониторинге социальных сетей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ru-RU" sz="1700" b="1" dirty="0" smtClean="0">
                <a:solidFill>
                  <a:srgbClr val="990000"/>
                </a:solidFill>
              </a:rPr>
              <a:t>(ИМП МОРБ 24.06.2020, служба СППС)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rgbClr val="993366"/>
                </a:solidFill>
              </a:rPr>
              <a:t>по итогам различных конкурсов, мероприятий </a:t>
            </a:r>
            <a:r>
              <a:rPr lang="ru-RU" sz="1700" b="1" dirty="0" smtClean="0">
                <a:solidFill>
                  <a:srgbClr val="990000"/>
                </a:solidFill>
              </a:rPr>
              <a:t>(при подведении итогов конкурса на лучшее учреждение образования - заместитель директора)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rgbClr val="993366"/>
                </a:solidFill>
              </a:rPr>
              <a:t>ежемесячные, ежеквартальные по всем направлениям воспитательной и социальной работы </a:t>
            </a:r>
            <a:r>
              <a:rPr lang="ru-RU" sz="1700" b="1" dirty="0" smtClean="0">
                <a:solidFill>
                  <a:srgbClr val="990000"/>
                </a:solidFill>
              </a:rPr>
              <a:t>(заместитель директора)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1800" b="1" dirty="0" smtClean="0">
              <a:solidFill>
                <a:srgbClr val="993366"/>
              </a:solidFill>
            </a:endParaRPr>
          </a:p>
          <a:p>
            <a:pPr>
              <a:lnSpc>
                <a:spcPts val="2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rgbClr val="993366"/>
                </a:solidFill>
              </a:rPr>
              <a:t>Дневник классного руководителя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1800" b="1" dirty="0" smtClean="0">
              <a:solidFill>
                <a:srgbClr val="993366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79512" y="1340768"/>
            <a:ext cx="288000" cy="360000"/>
            <a:chOff x="758942" y="3160018"/>
            <a:chExt cx="432000" cy="407843"/>
          </a:xfrm>
        </p:grpSpPr>
        <p:sp>
          <p:nvSpPr>
            <p:cNvPr id="12" name="Rectangle 257"/>
            <p:cNvSpPr>
              <a:spLocks noChangeArrowheads="1"/>
            </p:cNvSpPr>
            <p:nvPr/>
          </p:nvSpPr>
          <p:spPr bwMode="gray">
            <a:xfrm rot="3419336">
              <a:off x="776942" y="3153861"/>
              <a:ext cx="396000" cy="432000"/>
            </a:xfrm>
            <a:prstGeom prst="rect">
              <a:avLst/>
            </a:prstGeom>
            <a:gradFill rotWithShape="1">
              <a:gsLst>
                <a:gs pos="0">
                  <a:srgbClr val="B8429C"/>
                </a:gs>
                <a:gs pos="100000">
                  <a:srgbClr val="7A007A"/>
                </a:gs>
              </a:gsLst>
              <a:lin ang="5400000" scaled="1"/>
            </a:gradFill>
            <a:ln w="9525">
              <a:solidFill>
                <a:srgbClr val="993782"/>
              </a:solidFill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378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259"/>
            <p:cNvSpPr txBox="1">
              <a:spLocks noChangeArrowheads="1"/>
            </p:cNvSpPr>
            <p:nvPr/>
          </p:nvSpPr>
          <p:spPr bwMode="gray">
            <a:xfrm>
              <a:off x="846725" y="3160018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15" name="Подзаголовок 2"/>
          <p:cNvSpPr txBox="1">
            <a:spLocks/>
          </p:cNvSpPr>
          <p:nvPr/>
        </p:nvSpPr>
        <p:spPr>
          <a:xfrm>
            <a:off x="5076056" y="1412776"/>
            <a:ext cx="4040384" cy="2279633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ru-RU" sz="1700" b="1" dirty="0" smtClean="0">
                <a:solidFill>
                  <a:srgbClr val="008080"/>
                </a:solidFill>
              </a:rPr>
              <a:t>Не должны использоваться в работе учреждения образования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В </a:t>
            </a:r>
            <a:r>
              <a:rPr lang="ru-RU" sz="1700" b="1" dirty="0" smtClean="0">
                <a:solidFill>
                  <a:srgbClr val="993366"/>
                </a:solidFill>
              </a:rPr>
              <a:t>случае необходимости </a:t>
            </a:r>
            <a:r>
              <a:rPr lang="ru-RU" sz="1700" b="1" dirty="0">
                <a:solidFill>
                  <a:srgbClr val="993366"/>
                </a:solidFill>
              </a:rPr>
              <a:t>ч</a:t>
            </a:r>
            <a:r>
              <a:rPr lang="ru-RU" sz="1700" b="1" dirty="0" smtClean="0">
                <a:solidFill>
                  <a:srgbClr val="993366"/>
                </a:solidFill>
              </a:rPr>
              <a:t>лены администрации должны использовать различные формы внутреннего контроля</a:t>
            </a:r>
            <a:endParaRPr lang="ru-RU" sz="1700" b="1" dirty="0">
              <a:solidFill>
                <a:srgbClr val="993366"/>
              </a:solidFill>
            </a:endParaRPr>
          </a:p>
        </p:txBody>
      </p:sp>
      <p:sp>
        <p:nvSpPr>
          <p:cNvPr id="16" name="Line 256"/>
          <p:cNvSpPr>
            <a:spLocks noChangeShapeType="1"/>
          </p:cNvSpPr>
          <p:nvPr/>
        </p:nvSpPr>
        <p:spPr bwMode="gray">
          <a:xfrm>
            <a:off x="971600" y="5589240"/>
            <a:ext cx="7560840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309944" y="5031345"/>
            <a:ext cx="4397855" cy="158072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800" b="1" dirty="0" smtClean="0">
              <a:solidFill>
                <a:srgbClr val="993366"/>
              </a:solidFill>
            </a:endParaRPr>
          </a:p>
          <a:p>
            <a:pPr marL="0" indent="0">
              <a:buNone/>
            </a:pPr>
            <a:endParaRPr lang="ru-RU" sz="1800" b="1" dirty="0" smtClean="0">
              <a:solidFill>
                <a:srgbClr val="993366"/>
              </a:solidFill>
            </a:endParaRPr>
          </a:p>
          <a:p>
            <a:pPr marL="0" indent="0">
              <a:buNone/>
            </a:pPr>
            <a:r>
              <a:rPr lang="ru-RU" sz="1700" b="1" dirty="0">
                <a:solidFill>
                  <a:srgbClr val="993366"/>
                </a:solidFill>
              </a:rPr>
              <a:t> </a:t>
            </a:r>
            <a:r>
              <a:rPr lang="ru-RU" sz="1700" b="1" dirty="0" smtClean="0">
                <a:solidFill>
                  <a:srgbClr val="993366"/>
                </a:solidFill>
              </a:rPr>
              <a:t>           </a:t>
            </a:r>
            <a:endParaRPr lang="ru-RU" sz="1700" b="1" dirty="0" smtClean="0">
              <a:solidFill>
                <a:srgbClr val="993366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79512" y="5805264"/>
            <a:ext cx="330078" cy="377132"/>
            <a:chOff x="313139" y="3160018"/>
            <a:chExt cx="1425566" cy="438280"/>
          </a:xfrm>
        </p:grpSpPr>
        <p:sp>
          <p:nvSpPr>
            <p:cNvPr id="19" name="Rectangle 257"/>
            <p:cNvSpPr>
              <a:spLocks noChangeArrowheads="1"/>
            </p:cNvSpPr>
            <p:nvPr/>
          </p:nvSpPr>
          <p:spPr bwMode="gray">
            <a:xfrm rot="3419336">
              <a:off x="809974" y="2669568"/>
              <a:ext cx="431895" cy="1425566"/>
            </a:xfrm>
            <a:prstGeom prst="rect">
              <a:avLst/>
            </a:prstGeom>
            <a:gradFill rotWithShape="1">
              <a:gsLst>
                <a:gs pos="0">
                  <a:srgbClr val="B8429C"/>
                </a:gs>
                <a:gs pos="100000">
                  <a:srgbClr val="7A007A"/>
                </a:gs>
              </a:gsLst>
              <a:lin ang="5400000" scaled="1"/>
            </a:gradFill>
            <a:ln w="9525">
              <a:solidFill>
                <a:srgbClr val="993782"/>
              </a:solidFill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378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259"/>
            <p:cNvSpPr txBox="1">
              <a:spLocks noChangeArrowheads="1"/>
            </p:cNvSpPr>
            <p:nvPr/>
          </p:nvSpPr>
          <p:spPr bwMode="gray">
            <a:xfrm>
              <a:off x="816716" y="3160018"/>
              <a:ext cx="360100" cy="4184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Подзаголовок 2"/>
          <p:cNvSpPr txBox="1">
            <a:spLocks/>
          </p:cNvSpPr>
          <p:nvPr/>
        </p:nvSpPr>
        <p:spPr>
          <a:xfrm>
            <a:off x="5004048" y="5418554"/>
            <a:ext cx="4107250" cy="855823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200"/>
              </a:spcBef>
              <a:buNone/>
            </a:pPr>
            <a:endParaRPr lang="ru-RU" sz="1700" b="1" dirty="0" smtClean="0">
              <a:solidFill>
                <a:srgbClr val="008080"/>
              </a:solidFill>
            </a:endParaRPr>
          </a:p>
          <a:p>
            <a:pPr marL="0" indent="0">
              <a:lnSpc>
                <a:spcPts val="2000"/>
              </a:lnSpc>
              <a:spcBef>
                <a:spcPts val="200"/>
              </a:spcBef>
              <a:buNone/>
            </a:pPr>
            <a:r>
              <a:rPr lang="ru-RU" sz="1700" b="1" dirty="0" smtClean="0">
                <a:solidFill>
                  <a:srgbClr val="008080"/>
                </a:solidFill>
              </a:rPr>
              <a:t>Не должен использоваться в работе учреждения образования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993366"/>
                </a:solidFill>
              </a:rPr>
              <a:t> </a:t>
            </a:r>
            <a:endParaRPr lang="ru-RU" sz="1700" b="1" dirty="0">
              <a:solidFill>
                <a:srgbClr val="993366"/>
              </a:solidFill>
            </a:endParaRPr>
          </a:p>
        </p:txBody>
      </p:sp>
      <p:sp>
        <p:nvSpPr>
          <p:cNvPr id="25" name="Line 256"/>
          <p:cNvSpPr>
            <a:spLocks noChangeShapeType="1"/>
          </p:cNvSpPr>
          <p:nvPr/>
        </p:nvSpPr>
        <p:spPr bwMode="gray">
          <a:xfrm rot="5400000" flipV="1">
            <a:off x="2772399" y="3616922"/>
            <a:ext cx="4391291" cy="18572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одзаголовок 2"/>
          <p:cNvSpPr txBox="1">
            <a:spLocks/>
          </p:cNvSpPr>
          <p:nvPr/>
        </p:nvSpPr>
        <p:spPr>
          <a:xfrm>
            <a:off x="616493" y="4959838"/>
            <a:ext cx="3595468" cy="917434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>
                <a:solidFill>
                  <a:srgbClr val="993366"/>
                </a:solidFill>
              </a:rPr>
              <a:t> 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 flipH="1">
            <a:off x="-2" y="6671022"/>
            <a:ext cx="9143999" cy="186978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5004048" y="1844824"/>
            <a:ext cx="108012" cy="288000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8657696" y="6274378"/>
            <a:ext cx="415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b="1" dirty="0" smtClean="0">
              <a:solidFill>
                <a:srgbClr val="99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5052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7383"/>
            <a:ext cx="9144000" cy="792088"/>
          </a:xfrm>
          <a:prstGeom prst="rect">
            <a:avLst/>
          </a:prstGeom>
          <a:gradFill flip="none" rotWithShape="1">
            <a:gsLst>
              <a:gs pos="50000">
                <a:srgbClr val="7A007A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-19050"/>
            <a:ext cx="6984776" cy="783755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Воспитательная работа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98" y="-65485"/>
            <a:ext cx="1534766" cy="87848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>
            <a:off x="6336000" y="1105694"/>
            <a:ext cx="2808000" cy="102516"/>
          </a:xfrm>
          <a:prstGeom prst="rect">
            <a:avLst/>
          </a:prstGeom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2714612" y="500042"/>
            <a:ext cx="6336704" cy="5760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746853" y="1828980"/>
            <a:ext cx="4494548" cy="631301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План воспитательной работы  на текущий год</a:t>
            </a:r>
            <a:endParaRPr lang="ru-RU" sz="1700" b="1" dirty="0">
              <a:solidFill>
                <a:srgbClr val="993366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57210" y="1235002"/>
            <a:ext cx="308590" cy="369332"/>
            <a:chOff x="758942" y="3160018"/>
            <a:chExt cx="462885" cy="418415"/>
          </a:xfrm>
        </p:grpSpPr>
        <p:sp>
          <p:nvSpPr>
            <p:cNvPr id="12" name="Rectangle 257"/>
            <p:cNvSpPr>
              <a:spLocks noChangeArrowheads="1"/>
            </p:cNvSpPr>
            <p:nvPr/>
          </p:nvSpPr>
          <p:spPr bwMode="gray">
            <a:xfrm rot="3419336">
              <a:off x="776942" y="3153861"/>
              <a:ext cx="396000" cy="432000"/>
            </a:xfrm>
            <a:prstGeom prst="rect">
              <a:avLst/>
            </a:prstGeom>
            <a:gradFill rotWithShape="1">
              <a:gsLst>
                <a:gs pos="0">
                  <a:srgbClr val="B8429C"/>
                </a:gs>
                <a:gs pos="100000">
                  <a:srgbClr val="7A007A"/>
                </a:gs>
              </a:gsLst>
              <a:lin ang="5400000" scaled="1"/>
            </a:gradFill>
            <a:ln w="9525">
              <a:solidFill>
                <a:srgbClr val="993782"/>
              </a:solidFill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378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259"/>
            <p:cNvSpPr txBox="1">
              <a:spLocks noChangeArrowheads="1"/>
            </p:cNvSpPr>
            <p:nvPr/>
          </p:nvSpPr>
          <p:spPr bwMode="gray">
            <a:xfrm>
              <a:off x="771704" y="3160018"/>
              <a:ext cx="450123" cy="4184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Подзаголовок 2"/>
          <p:cNvSpPr txBox="1">
            <a:spLocks/>
          </p:cNvSpPr>
          <p:nvPr/>
        </p:nvSpPr>
        <p:spPr>
          <a:xfrm>
            <a:off x="5241401" y="1159009"/>
            <a:ext cx="4248472" cy="676314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993366"/>
                </a:solidFill>
              </a:rPr>
              <a:t>   </a:t>
            </a:r>
            <a:r>
              <a:rPr lang="ru-RU" sz="1700" b="1" dirty="0" smtClean="0">
                <a:solidFill>
                  <a:srgbClr val="993366"/>
                </a:solidFill>
              </a:rPr>
              <a:t>Кодекс, ст.95 п.4</a:t>
            </a:r>
            <a:endParaRPr lang="ru-RU" sz="1700" b="1" dirty="0">
              <a:solidFill>
                <a:srgbClr val="993366"/>
              </a:solidFill>
            </a:endParaRPr>
          </a:p>
        </p:txBody>
      </p:sp>
      <p:sp>
        <p:nvSpPr>
          <p:cNvPr id="16" name="Line 256"/>
          <p:cNvSpPr>
            <a:spLocks noChangeShapeType="1"/>
          </p:cNvSpPr>
          <p:nvPr/>
        </p:nvSpPr>
        <p:spPr bwMode="gray">
          <a:xfrm>
            <a:off x="899592" y="1700808"/>
            <a:ext cx="7560840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719718" y="2628874"/>
            <a:ext cx="4470305" cy="1019098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План воспитательной работы с детьми, нуждающимися в оздоровлении (на период каникул)</a:t>
            </a:r>
            <a:endParaRPr lang="ru-RU" sz="1700" b="1" dirty="0">
              <a:solidFill>
                <a:srgbClr val="993366"/>
              </a:solidFill>
            </a:endParaRPr>
          </a:p>
        </p:txBody>
      </p:sp>
      <p:grpSp>
        <p:nvGrpSpPr>
          <p:cNvPr id="6" name="Группа 17"/>
          <p:cNvGrpSpPr/>
          <p:nvPr/>
        </p:nvGrpSpPr>
        <p:grpSpPr>
          <a:xfrm>
            <a:off x="157208" y="2718261"/>
            <a:ext cx="308591" cy="369332"/>
            <a:chOff x="758942" y="3160018"/>
            <a:chExt cx="462887" cy="418415"/>
          </a:xfrm>
        </p:grpSpPr>
        <p:sp>
          <p:nvSpPr>
            <p:cNvPr id="19" name="Rectangle 257"/>
            <p:cNvSpPr>
              <a:spLocks noChangeArrowheads="1"/>
            </p:cNvSpPr>
            <p:nvPr/>
          </p:nvSpPr>
          <p:spPr bwMode="gray">
            <a:xfrm rot="3419336">
              <a:off x="776942" y="3153861"/>
              <a:ext cx="396000" cy="432000"/>
            </a:xfrm>
            <a:prstGeom prst="rect">
              <a:avLst/>
            </a:prstGeom>
            <a:gradFill rotWithShape="1">
              <a:gsLst>
                <a:gs pos="0">
                  <a:srgbClr val="B8429C"/>
                </a:gs>
                <a:gs pos="100000">
                  <a:srgbClr val="7A007A"/>
                </a:gs>
              </a:gsLst>
              <a:lin ang="5400000" scaled="1"/>
            </a:gradFill>
            <a:ln w="9525">
              <a:solidFill>
                <a:srgbClr val="993782"/>
              </a:solidFill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378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259"/>
            <p:cNvSpPr txBox="1">
              <a:spLocks noChangeArrowheads="1"/>
            </p:cNvSpPr>
            <p:nvPr/>
          </p:nvSpPr>
          <p:spPr bwMode="gray">
            <a:xfrm>
              <a:off x="771704" y="3160018"/>
              <a:ext cx="450125" cy="4184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Подзаголовок 2"/>
          <p:cNvSpPr txBox="1">
            <a:spLocks/>
          </p:cNvSpPr>
          <p:nvPr/>
        </p:nvSpPr>
        <p:spPr>
          <a:xfrm>
            <a:off x="5329971" y="2500306"/>
            <a:ext cx="4314127" cy="1177255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993366"/>
                </a:solidFill>
              </a:rPr>
              <a:t>  </a:t>
            </a:r>
            <a:r>
              <a:rPr lang="ru-RU" sz="1700" b="1" dirty="0" smtClean="0">
                <a:solidFill>
                  <a:srgbClr val="993366"/>
                </a:solidFill>
              </a:rPr>
              <a:t>Кодекс, ст.292;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Сборник нормативных документов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№6, 2012;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Приказ МО РБ №336 от 24.05.2011</a:t>
            </a:r>
          </a:p>
          <a:p>
            <a:endParaRPr lang="ru-RU" sz="1800" b="1" dirty="0">
              <a:solidFill>
                <a:srgbClr val="993366"/>
              </a:solidFill>
            </a:endParaRPr>
          </a:p>
        </p:txBody>
      </p:sp>
      <p:sp>
        <p:nvSpPr>
          <p:cNvPr id="25" name="Line 256"/>
          <p:cNvSpPr>
            <a:spLocks noChangeShapeType="1"/>
          </p:cNvSpPr>
          <p:nvPr/>
        </p:nvSpPr>
        <p:spPr bwMode="gray">
          <a:xfrm rot="5400000" flipV="1">
            <a:off x="2872120" y="3652090"/>
            <a:ext cx="4764370" cy="25807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 flipH="1">
            <a:off x="-2" y="6698406"/>
            <a:ext cx="9143999" cy="186978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5340220" y="1214422"/>
            <a:ext cx="96100" cy="288000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5357818" y="1785926"/>
            <a:ext cx="96100" cy="28800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5357818" y="2571744"/>
            <a:ext cx="96100" cy="288000"/>
          </a:xfrm>
          <a:prstGeom prst="rect">
            <a:avLst/>
          </a:prstGeom>
        </p:spPr>
      </p:pic>
      <p:sp>
        <p:nvSpPr>
          <p:cNvPr id="24" name="Line 256"/>
          <p:cNvSpPr>
            <a:spLocks noChangeShapeType="1"/>
          </p:cNvSpPr>
          <p:nvPr/>
        </p:nvSpPr>
        <p:spPr bwMode="gray">
          <a:xfrm>
            <a:off x="859827" y="2500306"/>
            <a:ext cx="7560840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одзаголовок 2"/>
          <p:cNvSpPr txBox="1">
            <a:spLocks/>
          </p:cNvSpPr>
          <p:nvPr/>
        </p:nvSpPr>
        <p:spPr>
          <a:xfrm>
            <a:off x="5286380" y="1786633"/>
            <a:ext cx="3435874" cy="676314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993366"/>
                </a:solidFill>
              </a:rPr>
              <a:t>   </a:t>
            </a:r>
            <a:r>
              <a:rPr lang="ru-RU" sz="1700" b="1" dirty="0" smtClean="0">
                <a:solidFill>
                  <a:srgbClr val="993366"/>
                </a:solidFill>
              </a:rPr>
              <a:t>Кодекс, ст.95 п.5;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ИМП МО РБ  от 30.07.2011</a:t>
            </a:r>
            <a:endParaRPr lang="ru-RU" sz="1700" b="1" dirty="0">
              <a:solidFill>
                <a:srgbClr val="993366"/>
              </a:solidFill>
            </a:endParaRPr>
          </a:p>
        </p:txBody>
      </p:sp>
      <p:sp>
        <p:nvSpPr>
          <p:cNvPr id="27" name="Подзаголовок 2"/>
          <p:cNvSpPr txBox="1">
            <a:spLocks/>
          </p:cNvSpPr>
          <p:nvPr/>
        </p:nvSpPr>
        <p:spPr>
          <a:xfrm>
            <a:off x="755576" y="1125643"/>
            <a:ext cx="4467722" cy="691517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Программа воспитательной работы сроком на 5 лет</a:t>
            </a:r>
            <a:endParaRPr lang="ru-RU" sz="1700" b="1" dirty="0">
              <a:solidFill>
                <a:srgbClr val="993366"/>
              </a:solidFill>
            </a:endParaRPr>
          </a:p>
        </p:txBody>
      </p:sp>
      <p:grpSp>
        <p:nvGrpSpPr>
          <p:cNvPr id="28" name="Группа 17"/>
          <p:cNvGrpSpPr/>
          <p:nvPr/>
        </p:nvGrpSpPr>
        <p:grpSpPr>
          <a:xfrm>
            <a:off x="124707" y="1959964"/>
            <a:ext cx="308591" cy="369332"/>
            <a:chOff x="758942" y="3160018"/>
            <a:chExt cx="462887" cy="418415"/>
          </a:xfrm>
        </p:grpSpPr>
        <p:sp>
          <p:nvSpPr>
            <p:cNvPr id="29" name="Rectangle 257"/>
            <p:cNvSpPr>
              <a:spLocks noChangeArrowheads="1"/>
            </p:cNvSpPr>
            <p:nvPr/>
          </p:nvSpPr>
          <p:spPr bwMode="gray">
            <a:xfrm rot="3419336">
              <a:off x="776942" y="3153861"/>
              <a:ext cx="396000" cy="432000"/>
            </a:xfrm>
            <a:prstGeom prst="rect">
              <a:avLst/>
            </a:prstGeom>
            <a:gradFill rotWithShape="1">
              <a:gsLst>
                <a:gs pos="0">
                  <a:srgbClr val="B8429C"/>
                </a:gs>
                <a:gs pos="100000">
                  <a:srgbClr val="7A007A"/>
                </a:gs>
              </a:gsLst>
              <a:lin ang="5400000" scaled="1"/>
            </a:gradFill>
            <a:ln w="9525">
              <a:solidFill>
                <a:srgbClr val="993782"/>
              </a:solidFill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378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 Box 259"/>
            <p:cNvSpPr txBox="1">
              <a:spLocks noChangeArrowheads="1"/>
            </p:cNvSpPr>
            <p:nvPr/>
          </p:nvSpPr>
          <p:spPr bwMode="gray">
            <a:xfrm>
              <a:off x="771704" y="3160018"/>
              <a:ext cx="450125" cy="4184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1" name="Line 256"/>
          <p:cNvSpPr>
            <a:spLocks noChangeShapeType="1"/>
          </p:cNvSpPr>
          <p:nvPr/>
        </p:nvSpPr>
        <p:spPr bwMode="gray">
          <a:xfrm>
            <a:off x="859827" y="3702990"/>
            <a:ext cx="7560840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одзаголовок 2"/>
          <p:cNvSpPr txBox="1">
            <a:spLocks/>
          </p:cNvSpPr>
          <p:nvPr/>
        </p:nvSpPr>
        <p:spPr>
          <a:xfrm>
            <a:off x="690676" y="3743976"/>
            <a:ext cx="4489101" cy="1613850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900"/>
              </a:lnSpc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Информационно-аналитические материалы результатов мониторинговых исследований, организации воспитательного процесса, информация по результатам самоконтроля</a:t>
            </a:r>
            <a:endParaRPr lang="ru-RU" sz="1700" b="1" dirty="0">
              <a:solidFill>
                <a:srgbClr val="993366"/>
              </a:solidFill>
            </a:endParaRPr>
          </a:p>
        </p:txBody>
      </p:sp>
      <p:grpSp>
        <p:nvGrpSpPr>
          <p:cNvPr id="33" name="Группа 17"/>
          <p:cNvGrpSpPr/>
          <p:nvPr/>
        </p:nvGrpSpPr>
        <p:grpSpPr>
          <a:xfrm>
            <a:off x="135822" y="3724922"/>
            <a:ext cx="308591" cy="369332"/>
            <a:chOff x="758942" y="3160018"/>
            <a:chExt cx="462887" cy="418415"/>
          </a:xfrm>
        </p:grpSpPr>
        <p:sp>
          <p:nvSpPr>
            <p:cNvPr id="34" name="Rectangle 257"/>
            <p:cNvSpPr>
              <a:spLocks noChangeArrowheads="1"/>
            </p:cNvSpPr>
            <p:nvPr/>
          </p:nvSpPr>
          <p:spPr bwMode="gray">
            <a:xfrm rot="3419336">
              <a:off x="776942" y="3153861"/>
              <a:ext cx="396000" cy="432000"/>
            </a:xfrm>
            <a:prstGeom prst="rect">
              <a:avLst/>
            </a:prstGeom>
            <a:gradFill rotWithShape="1">
              <a:gsLst>
                <a:gs pos="0">
                  <a:srgbClr val="B8429C"/>
                </a:gs>
                <a:gs pos="100000">
                  <a:srgbClr val="7A007A"/>
                </a:gs>
              </a:gsLst>
              <a:lin ang="5400000" scaled="1"/>
            </a:gradFill>
            <a:ln w="9525">
              <a:solidFill>
                <a:srgbClr val="993782"/>
              </a:solidFill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378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 Box 259"/>
            <p:cNvSpPr txBox="1">
              <a:spLocks noChangeArrowheads="1"/>
            </p:cNvSpPr>
            <p:nvPr/>
          </p:nvSpPr>
          <p:spPr bwMode="gray">
            <a:xfrm>
              <a:off x="771704" y="3160018"/>
              <a:ext cx="450125" cy="4184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" name="Подзаголовок 2"/>
          <p:cNvSpPr txBox="1">
            <a:spLocks/>
          </p:cNvSpPr>
          <p:nvPr/>
        </p:nvSpPr>
        <p:spPr>
          <a:xfrm>
            <a:off x="5357818" y="3789041"/>
            <a:ext cx="3707680" cy="1283034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993366"/>
                </a:solidFill>
              </a:rPr>
              <a:t>  </a:t>
            </a:r>
            <a:r>
              <a:rPr lang="ru-RU" sz="1700" b="1" dirty="0" smtClean="0">
                <a:solidFill>
                  <a:srgbClr val="993366"/>
                </a:solidFill>
              </a:rPr>
              <a:t>Постановление МО РБ от 24.2012 №52 (п.247);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ИМП МО РБ от 20.08.2020</a:t>
            </a:r>
          </a:p>
          <a:p>
            <a:endParaRPr lang="ru-RU" sz="1800" b="1" dirty="0">
              <a:solidFill>
                <a:srgbClr val="993366"/>
              </a:solidFill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5364088" y="3789040"/>
            <a:ext cx="96100" cy="288000"/>
          </a:xfrm>
          <a:prstGeom prst="rect">
            <a:avLst/>
          </a:prstGeom>
        </p:spPr>
      </p:pic>
      <p:sp>
        <p:nvSpPr>
          <p:cNvPr id="40" name="Подзаголовок 2"/>
          <p:cNvSpPr txBox="1">
            <a:spLocks/>
          </p:cNvSpPr>
          <p:nvPr/>
        </p:nvSpPr>
        <p:spPr>
          <a:xfrm>
            <a:off x="694730" y="5132757"/>
            <a:ext cx="4525342" cy="1092128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900"/>
              </a:lnSpc>
              <a:spcBef>
                <a:spcPts val="0"/>
              </a:spcBef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Планирование воспитательной работы в классе и ее учет.</a:t>
            </a:r>
          </a:p>
          <a:p>
            <a:pPr marL="0" indent="0">
              <a:lnSpc>
                <a:spcPts val="1900"/>
              </a:lnSpc>
              <a:spcBef>
                <a:spcPts val="0"/>
              </a:spcBef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Примерная структурная модель ведения документации, регламентирующей организацию воспитательной работы в учреждении общего среднего образования</a:t>
            </a:r>
          </a:p>
          <a:p>
            <a:pPr marL="0" indent="0">
              <a:lnSpc>
                <a:spcPts val="2000"/>
              </a:lnSpc>
              <a:spcBef>
                <a:spcPts val="200"/>
              </a:spcBef>
              <a:buNone/>
            </a:pPr>
            <a:endParaRPr lang="ru-RU" sz="1700" b="1" dirty="0">
              <a:solidFill>
                <a:srgbClr val="993366"/>
              </a:solidFill>
            </a:endParaRPr>
          </a:p>
        </p:txBody>
      </p:sp>
      <p:sp>
        <p:nvSpPr>
          <p:cNvPr id="41" name="Line 256"/>
          <p:cNvSpPr>
            <a:spLocks noChangeShapeType="1"/>
          </p:cNvSpPr>
          <p:nvPr/>
        </p:nvSpPr>
        <p:spPr bwMode="gray">
          <a:xfrm>
            <a:off x="859827" y="5060428"/>
            <a:ext cx="7560840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одзаголовок 2"/>
          <p:cNvSpPr txBox="1">
            <a:spLocks/>
          </p:cNvSpPr>
          <p:nvPr/>
        </p:nvSpPr>
        <p:spPr>
          <a:xfrm>
            <a:off x="5456876" y="5085184"/>
            <a:ext cx="3472842" cy="772709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Сборник нормативных документов №6, 2012</a:t>
            </a:r>
          </a:p>
          <a:p>
            <a:endParaRPr lang="ru-RU" sz="1800" b="1" dirty="0">
              <a:solidFill>
                <a:srgbClr val="993366"/>
              </a:solidFill>
            </a:endParaRPr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5364088" y="5085184"/>
            <a:ext cx="96100" cy="288000"/>
          </a:xfrm>
          <a:prstGeom prst="rect">
            <a:avLst/>
          </a:prstGeom>
        </p:spPr>
      </p:pic>
      <p:grpSp>
        <p:nvGrpSpPr>
          <p:cNvPr id="44" name="Группа 17"/>
          <p:cNvGrpSpPr/>
          <p:nvPr/>
        </p:nvGrpSpPr>
        <p:grpSpPr>
          <a:xfrm>
            <a:off x="147567" y="5205284"/>
            <a:ext cx="308591" cy="369332"/>
            <a:chOff x="758942" y="3160018"/>
            <a:chExt cx="462887" cy="418415"/>
          </a:xfrm>
        </p:grpSpPr>
        <p:sp>
          <p:nvSpPr>
            <p:cNvPr id="48" name="Rectangle 257"/>
            <p:cNvSpPr>
              <a:spLocks noChangeArrowheads="1"/>
            </p:cNvSpPr>
            <p:nvPr/>
          </p:nvSpPr>
          <p:spPr bwMode="gray">
            <a:xfrm rot="3419336">
              <a:off x="776942" y="3153861"/>
              <a:ext cx="396000" cy="432000"/>
            </a:xfrm>
            <a:prstGeom prst="rect">
              <a:avLst/>
            </a:prstGeom>
            <a:gradFill rotWithShape="1">
              <a:gsLst>
                <a:gs pos="0">
                  <a:srgbClr val="B8429C"/>
                </a:gs>
                <a:gs pos="100000">
                  <a:srgbClr val="7A007A"/>
                </a:gs>
              </a:gsLst>
              <a:lin ang="5400000" scaled="1"/>
            </a:gradFill>
            <a:ln w="9525">
              <a:solidFill>
                <a:srgbClr val="993782"/>
              </a:solidFill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378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 Box 259"/>
            <p:cNvSpPr txBox="1">
              <a:spLocks noChangeArrowheads="1"/>
            </p:cNvSpPr>
            <p:nvPr/>
          </p:nvSpPr>
          <p:spPr bwMode="gray">
            <a:xfrm>
              <a:off x="771704" y="3160018"/>
              <a:ext cx="450125" cy="4184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8715404" y="6274378"/>
            <a:ext cx="415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b="1" dirty="0" smtClean="0">
              <a:solidFill>
                <a:srgbClr val="99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7400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7383"/>
            <a:ext cx="9144000" cy="792088"/>
          </a:xfrm>
          <a:prstGeom prst="rect">
            <a:avLst/>
          </a:prstGeom>
          <a:gradFill flip="none" rotWithShape="1">
            <a:gsLst>
              <a:gs pos="50000">
                <a:srgbClr val="7A007A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-19050"/>
            <a:ext cx="6984776" cy="783755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Воспитательная работа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98" y="-65485"/>
            <a:ext cx="1534766" cy="87848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>
            <a:off x="6336000" y="1105694"/>
            <a:ext cx="2808000" cy="102516"/>
          </a:xfrm>
          <a:prstGeom prst="rect">
            <a:avLst/>
          </a:prstGeom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899592" y="709796"/>
            <a:ext cx="8190656" cy="5760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Социально-педагогическая и психологическая служба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19245" y="3547445"/>
            <a:ext cx="8629927" cy="820676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>
                <a:solidFill>
                  <a:srgbClr val="993366"/>
                </a:solidFill>
              </a:rPr>
              <a:t>Постановление </a:t>
            </a:r>
            <a:r>
              <a:rPr lang="ru-RU" sz="1800" b="1" dirty="0" smtClean="0">
                <a:solidFill>
                  <a:srgbClr val="993366"/>
                </a:solidFill>
              </a:rPr>
              <a:t>СМ РБ от </a:t>
            </a:r>
            <a:r>
              <a:rPr lang="ru-RU" sz="1800" b="1" dirty="0">
                <a:solidFill>
                  <a:srgbClr val="993366"/>
                </a:solidFill>
              </a:rPr>
              <a:t>15.01.2019  №22</a:t>
            </a:r>
            <a:r>
              <a:rPr lang="ru-RU" sz="1800" b="1" dirty="0" smtClean="0">
                <a:solidFill>
                  <a:srgbClr val="993366"/>
                </a:solidFill>
              </a:rPr>
              <a:t> «О </a:t>
            </a:r>
            <a:r>
              <a:rPr lang="ru-RU" sz="1800" b="1" dirty="0">
                <a:solidFill>
                  <a:srgbClr val="993366"/>
                </a:solidFill>
              </a:rPr>
              <a:t>признании детей находящимися в социально опасном </a:t>
            </a:r>
            <a:r>
              <a:rPr lang="ru-RU" sz="1800" b="1" dirty="0" smtClean="0">
                <a:solidFill>
                  <a:srgbClr val="993366"/>
                </a:solidFill>
              </a:rPr>
              <a:t>положении»</a:t>
            </a:r>
            <a:endParaRPr lang="ru-RU" sz="1800" dirty="0">
              <a:solidFill>
                <a:srgbClr val="993366"/>
              </a:solidFill>
            </a:endParaRPr>
          </a:p>
          <a:p>
            <a:pPr marL="0" indent="0">
              <a:buNone/>
            </a:pPr>
            <a:endParaRPr lang="ru-RU" sz="1800" b="1" dirty="0" smtClean="0">
              <a:solidFill>
                <a:srgbClr val="993366"/>
              </a:solidFill>
            </a:endParaRPr>
          </a:p>
        </p:txBody>
      </p:sp>
      <p:sp>
        <p:nvSpPr>
          <p:cNvPr id="16" name="Line 256"/>
          <p:cNvSpPr>
            <a:spLocks noChangeShapeType="1"/>
          </p:cNvSpPr>
          <p:nvPr/>
        </p:nvSpPr>
        <p:spPr bwMode="gray">
          <a:xfrm>
            <a:off x="1428728" y="4509120"/>
            <a:ext cx="7560840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 flipH="1">
            <a:off x="-2" y="6698406"/>
            <a:ext cx="9143999" cy="186978"/>
          </a:xfrm>
          <a:prstGeom prst="rect">
            <a:avLst/>
          </a:prstGeom>
        </p:spPr>
      </p:pic>
      <p:sp>
        <p:nvSpPr>
          <p:cNvPr id="29" name="Подзаголовок 2"/>
          <p:cNvSpPr txBox="1">
            <a:spLocks/>
          </p:cNvSpPr>
          <p:nvPr/>
        </p:nvSpPr>
        <p:spPr>
          <a:xfrm>
            <a:off x="319245" y="1457414"/>
            <a:ext cx="8510615" cy="1588735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>
                <a:solidFill>
                  <a:srgbClr val="993366"/>
                </a:solidFill>
              </a:rPr>
              <a:t>Постановление </a:t>
            </a:r>
            <a:r>
              <a:rPr lang="ru-RU" sz="1800" b="1" dirty="0" smtClean="0">
                <a:solidFill>
                  <a:srgbClr val="993366"/>
                </a:solidFill>
              </a:rPr>
              <a:t>МО РБ от 25.07.2011 </a:t>
            </a:r>
            <a:r>
              <a:rPr lang="ru-RU" sz="1800" b="1" dirty="0">
                <a:solidFill>
                  <a:srgbClr val="993366"/>
                </a:solidFill>
              </a:rPr>
              <a:t>№ 116 «Об утверждении положения о социально-педагогической и психологической службе учреждения образования (иной организации, индивидуального предпринимателя, которым в соответствии с законодательством предоставлено право осуществлять образовательную деятельность)»</a:t>
            </a:r>
            <a:endParaRPr lang="ru-RU" sz="1800" dirty="0">
              <a:solidFill>
                <a:srgbClr val="993366"/>
              </a:solidFill>
            </a:endParaRPr>
          </a:p>
        </p:txBody>
      </p:sp>
      <p:sp>
        <p:nvSpPr>
          <p:cNvPr id="30" name="Line 256"/>
          <p:cNvSpPr>
            <a:spLocks noChangeShapeType="1"/>
          </p:cNvSpPr>
          <p:nvPr/>
        </p:nvSpPr>
        <p:spPr bwMode="gray">
          <a:xfrm flipH="1">
            <a:off x="155002" y="3293235"/>
            <a:ext cx="7488832" cy="24738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одзаголовок 2"/>
          <p:cNvSpPr txBox="1">
            <a:spLocks/>
          </p:cNvSpPr>
          <p:nvPr/>
        </p:nvSpPr>
        <p:spPr>
          <a:xfrm>
            <a:off x="319245" y="4689688"/>
            <a:ext cx="8629927" cy="1527092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 smtClean="0">
                <a:solidFill>
                  <a:srgbClr val="993366"/>
                </a:solidFill>
              </a:rPr>
              <a:t>Методические </a:t>
            </a:r>
            <a:r>
              <a:rPr lang="ru-RU" sz="1800" b="1" dirty="0">
                <a:solidFill>
                  <a:srgbClr val="993366"/>
                </a:solidFill>
              </a:rPr>
              <a:t>рекомендации по межведомственному взаимодействию государственных органов, государственных и иных организаций при выявлении неблагоприятной для детей обстановки, проведении социального расследования, организации работы с семьями, где дети признаны находящимися в социально опасном положении от </a:t>
            </a:r>
            <a:r>
              <a:rPr lang="ru-RU" sz="1800" b="1" dirty="0" smtClean="0">
                <a:solidFill>
                  <a:srgbClr val="993366"/>
                </a:solidFill>
              </a:rPr>
              <a:t>01.10.2019</a:t>
            </a:r>
            <a:endParaRPr lang="ru-RU" sz="1800" b="1" dirty="0">
              <a:solidFill>
                <a:srgbClr val="993366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709024" y="6274378"/>
            <a:ext cx="415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b="1" dirty="0" smtClean="0">
              <a:solidFill>
                <a:srgbClr val="99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7400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7383"/>
            <a:ext cx="9144000" cy="792088"/>
          </a:xfrm>
          <a:prstGeom prst="rect">
            <a:avLst/>
          </a:prstGeom>
          <a:gradFill flip="none" rotWithShape="1">
            <a:gsLst>
              <a:gs pos="50000">
                <a:srgbClr val="7A007A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-19050"/>
            <a:ext cx="6984776" cy="783755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Воспитательная работа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98" y="-65485"/>
            <a:ext cx="1534766" cy="87848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>
            <a:off x="6336000" y="1105694"/>
            <a:ext cx="2808000" cy="102516"/>
          </a:xfrm>
          <a:prstGeom prst="rect">
            <a:avLst/>
          </a:prstGeom>
        </p:spPr>
      </p:pic>
      <p:sp>
        <p:nvSpPr>
          <p:cNvPr id="11" name="Подзаголовок 2"/>
          <p:cNvSpPr txBox="1">
            <a:spLocks/>
          </p:cNvSpPr>
          <p:nvPr/>
        </p:nvSpPr>
        <p:spPr>
          <a:xfrm>
            <a:off x="285485" y="1497551"/>
            <a:ext cx="8629927" cy="829444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 smtClean="0">
                <a:solidFill>
                  <a:srgbClr val="993366"/>
                </a:solidFill>
              </a:rPr>
              <a:t>Закон РБ </a:t>
            </a:r>
            <a:r>
              <a:rPr lang="ru-RU" sz="1800" b="1" dirty="0">
                <a:solidFill>
                  <a:srgbClr val="993366"/>
                </a:solidFill>
              </a:rPr>
              <a:t>от </a:t>
            </a:r>
            <a:r>
              <a:rPr lang="en-US" sz="1800" b="1" dirty="0" smtClean="0">
                <a:solidFill>
                  <a:srgbClr val="993366"/>
                </a:solidFill>
              </a:rPr>
              <a:t>1</a:t>
            </a:r>
            <a:r>
              <a:rPr lang="ru-RU" sz="1800" b="1" dirty="0" smtClean="0">
                <a:solidFill>
                  <a:srgbClr val="993366"/>
                </a:solidFill>
              </a:rPr>
              <a:t>1.</a:t>
            </a:r>
            <a:r>
              <a:rPr lang="en-US" sz="1800" b="1" dirty="0" smtClean="0">
                <a:solidFill>
                  <a:srgbClr val="993366"/>
                </a:solidFill>
              </a:rPr>
              <a:t>12</a:t>
            </a:r>
            <a:r>
              <a:rPr lang="ru-RU" sz="1800" b="1" dirty="0" smtClean="0">
                <a:solidFill>
                  <a:srgbClr val="993366"/>
                </a:solidFill>
              </a:rPr>
              <a:t>.20</a:t>
            </a:r>
            <a:r>
              <a:rPr lang="en-US" sz="1800" b="1" dirty="0" smtClean="0">
                <a:solidFill>
                  <a:srgbClr val="993366"/>
                </a:solidFill>
              </a:rPr>
              <a:t>20</a:t>
            </a:r>
            <a:r>
              <a:rPr lang="ru-RU" sz="1800" b="1" dirty="0" smtClean="0">
                <a:solidFill>
                  <a:srgbClr val="993366"/>
                </a:solidFill>
              </a:rPr>
              <a:t> № </a:t>
            </a:r>
            <a:r>
              <a:rPr lang="en-US" sz="1800" b="1" smtClean="0">
                <a:solidFill>
                  <a:srgbClr val="993366"/>
                </a:solidFill>
              </a:rPr>
              <a:t>94</a:t>
            </a:r>
            <a:r>
              <a:rPr lang="ru-RU" sz="1800" b="1" smtClean="0">
                <a:solidFill>
                  <a:srgbClr val="993366"/>
                </a:solidFill>
              </a:rPr>
              <a:t>-3 </a:t>
            </a:r>
            <a:r>
              <a:rPr lang="ru-RU" sz="1800" b="1" dirty="0" smtClean="0">
                <a:solidFill>
                  <a:srgbClr val="993366"/>
                </a:solidFill>
              </a:rPr>
              <a:t>«Об оказании психологической помощи» </a:t>
            </a:r>
            <a:endParaRPr lang="ru-RU" sz="1800" b="1" dirty="0">
              <a:solidFill>
                <a:srgbClr val="993366"/>
              </a:solidFill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 flipH="1">
            <a:off x="-2" y="6698406"/>
            <a:ext cx="9143999" cy="186978"/>
          </a:xfrm>
          <a:prstGeom prst="rect">
            <a:avLst/>
          </a:prstGeom>
        </p:spPr>
      </p:pic>
      <p:sp>
        <p:nvSpPr>
          <p:cNvPr id="27" name="Подзаголовок 2"/>
          <p:cNvSpPr txBox="1">
            <a:spLocks/>
          </p:cNvSpPr>
          <p:nvPr/>
        </p:nvSpPr>
        <p:spPr>
          <a:xfrm>
            <a:off x="257033" y="2353512"/>
            <a:ext cx="8686833" cy="949226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 smtClean="0">
                <a:solidFill>
                  <a:srgbClr val="993366"/>
                </a:solidFill>
              </a:rPr>
              <a:t>ИМП «Особенности </a:t>
            </a:r>
            <a:r>
              <a:rPr lang="ru-RU" sz="1800" b="1" dirty="0">
                <a:solidFill>
                  <a:srgbClr val="993366"/>
                </a:solidFill>
              </a:rPr>
              <a:t>организации социальной, воспитательной и идеологической работы в учреждениях общего среднего образования в 2017/2018 учебном году»    (Приложение 5)    </a:t>
            </a:r>
            <a:endParaRPr lang="ru-RU" sz="1800" dirty="0">
              <a:solidFill>
                <a:srgbClr val="993366"/>
              </a:solidFill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210716" y="4960997"/>
            <a:ext cx="8779463" cy="1281373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buNone/>
            </a:pPr>
            <a:r>
              <a:rPr lang="ru-RU" sz="1800" b="1" dirty="0">
                <a:solidFill>
                  <a:srgbClr val="993366"/>
                </a:solidFill>
              </a:rPr>
              <a:t>Постановление </a:t>
            </a:r>
            <a:r>
              <a:rPr lang="ru-RU" sz="1800" b="1" dirty="0" smtClean="0">
                <a:solidFill>
                  <a:srgbClr val="993366"/>
                </a:solidFill>
              </a:rPr>
              <a:t>МЗ РБ, МО РБ и МВД РБ от 15.01.2019 № </a:t>
            </a:r>
            <a:r>
              <a:rPr lang="ru-RU" sz="1800" b="1" dirty="0">
                <a:solidFill>
                  <a:srgbClr val="993366"/>
                </a:solidFill>
              </a:rPr>
              <a:t>7/5/13 «Об утверждении Инструкции о порядке действий работников учреждений образования, здравоохранения и сотрудников органов внутренних дел при выявлении факторов риска суицидальных действий у несовершеннолетних»</a:t>
            </a: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257033" y="3615780"/>
            <a:ext cx="8686833" cy="1003940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 smtClean="0">
                <a:solidFill>
                  <a:srgbClr val="993366"/>
                </a:solidFill>
              </a:rPr>
              <a:t>Методические </a:t>
            </a:r>
            <a:r>
              <a:rPr lang="ru-RU" sz="1800" b="1" dirty="0">
                <a:solidFill>
                  <a:srgbClr val="993366"/>
                </a:solidFill>
              </a:rPr>
              <a:t>рекомендации по организации работы по профилактике суицидального поведения обучающихся и вовлечения детей и подростков в активные деструктивные сообщества и </a:t>
            </a:r>
            <a:r>
              <a:rPr lang="ru-RU" sz="1800" b="1" dirty="0" smtClean="0">
                <a:solidFill>
                  <a:srgbClr val="993366"/>
                </a:solidFill>
              </a:rPr>
              <a:t>игры</a:t>
            </a:r>
            <a:endParaRPr lang="ru-RU" sz="1800" b="1" dirty="0">
              <a:solidFill>
                <a:srgbClr val="993366"/>
              </a:solidFill>
            </a:endParaRPr>
          </a:p>
        </p:txBody>
      </p:sp>
      <p:sp>
        <p:nvSpPr>
          <p:cNvPr id="18" name="Line 256"/>
          <p:cNvSpPr>
            <a:spLocks noChangeShapeType="1"/>
          </p:cNvSpPr>
          <p:nvPr/>
        </p:nvSpPr>
        <p:spPr bwMode="gray">
          <a:xfrm>
            <a:off x="1428728" y="2132856"/>
            <a:ext cx="7560840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Line 256"/>
          <p:cNvSpPr>
            <a:spLocks noChangeShapeType="1"/>
          </p:cNvSpPr>
          <p:nvPr/>
        </p:nvSpPr>
        <p:spPr bwMode="gray">
          <a:xfrm>
            <a:off x="1428728" y="4797152"/>
            <a:ext cx="7560840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Line 256"/>
          <p:cNvSpPr>
            <a:spLocks noChangeShapeType="1"/>
          </p:cNvSpPr>
          <p:nvPr/>
        </p:nvSpPr>
        <p:spPr bwMode="gray">
          <a:xfrm flipH="1">
            <a:off x="155002" y="3455217"/>
            <a:ext cx="7488832" cy="24738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899592" y="709796"/>
            <a:ext cx="8190656" cy="5760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Социально-педагогическая и психологическая служба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715404" y="6274378"/>
            <a:ext cx="415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b="1" dirty="0" smtClean="0">
              <a:solidFill>
                <a:srgbClr val="99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5150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7383"/>
            <a:ext cx="9144000" cy="792088"/>
          </a:xfrm>
          <a:prstGeom prst="rect">
            <a:avLst/>
          </a:prstGeom>
          <a:gradFill flip="none" rotWithShape="1">
            <a:gsLst>
              <a:gs pos="50000">
                <a:srgbClr val="7A007A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-19050"/>
            <a:ext cx="6984776" cy="783755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Воспитательная работа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98" y="-65485"/>
            <a:ext cx="1534766" cy="87848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>
            <a:off x="6336000" y="1105694"/>
            <a:ext cx="2808000" cy="102516"/>
          </a:xfrm>
          <a:prstGeom prst="rect">
            <a:avLst/>
          </a:prstGeom>
        </p:spPr>
      </p:pic>
      <p:sp>
        <p:nvSpPr>
          <p:cNvPr id="11" name="Подзаголовок 2"/>
          <p:cNvSpPr txBox="1">
            <a:spLocks/>
          </p:cNvSpPr>
          <p:nvPr/>
        </p:nvSpPr>
        <p:spPr>
          <a:xfrm>
            <a:off x="421047" y="1153990"/>
            <a:ext cx="8615449" cy="829444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>
                <a:solidFill>
                  <a:srgbClr val="993366"/>
                </a:solidFill>
              </a:rPr>
              <a:t>Методические   рекомендации по организации деятельности   совета  учреждения образования по профилактике безнадзорности и правонарушений несовершеннолетних от 31.08.2020 </a:t>
            </a: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 flipH="1">
            <a:off x="-2" y="6698406"/>
            <a:ext cx="9143999" cy="186978"/>
          </a:xfrm>
          <a:prstGeom prst="rect">
            <a:avLst/>
          </a:prstGeom>
        </p:spPr>
      </p:pic>
      <p:sp>
        <p:nvSpPr>
          <p:cNvPr id="27" name="Подзаголовок 2"/>
          <p:cNvSpPr txBox="1">
            <a:spLocks/>
          </p:cNvSpPr>
          <p:nvPr/>
        </p:nvSpPr>
        <p:spPr>
          <a:xfrm>
            <a:off x="435526" y="2077602"/>
            <a:ext cx="8586491" cy="1061371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>
                <a:solidFill>
                  <a:srgbClr val="993366"/>
                </a:solidFill>
              </a:rPr>
              <a:t>Методические рекомендации по организации индивидуальной профилактической работы с </a:t>
            </a:r>
            <a:r>
              <a:rPr lang="ru-RU" sz="1800" b="1" dirty="0" smtClean="0">
                <a:solidFill>
                  <a:srgbClr val="993366"/>
                </a:solidFill>
              </a:rPr>
              <a:t>обучающимися</a:t>
            </a:r>
            <a:r>
              <a:rPr lang="ru-RU" sz="1800" dirty="0">
                <a:solidFill>
                  <a:srgbClr val="993366"/>
                </a:solidFill>
              </a:rPr>
              <a:t> </a:t>
            </a:r>
            <a:r>
              <a:rPr lang="ru-RU" sz="1800" b="1" dirty="0" smtClean="0">
                <a:solidFill>
                  <a:srgbClr val="993366"/>
                </a:solidFill>
              </a:rPr>
              <a:t>в </a:t>
            </a:r>
            <a:r>
              <a:rPr lang="ru-RU" sz="1800" b="1" dirty="0">
                <a:solidFill>
                  <a:srgbClr val="993366"/>
                </a:solidFill>
              </a:rPr>
              <a:t>учреждениях образования 20.07.2018 № 05-01-21/6205/</a:t>
            </a:r>
            <a:r>
              <a:rPr lang="ru-RU" sz="1800" b="1" dirty="0" err="1">
                <a:solidFill>
                  <a:srgbClr val="993366"/>
                </a:solidFill>
              </a:rPr>
              <a:t>дс</a:t>
            </a:r>
            <a:r>
              <a:rPr lang="ru-RU" sz="1800" b="1" dirty="0">
                <a:solidFill>
                  <a:srgbClr val="993366"/>
                </a:solidFill>
              </a:rPr>
              <a:t>/</a:t>
            </a: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421047" y="3165704"/>
            <a:ext cx="8600970" cy="1482025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rgbClr val="993366"/>
                </a:solidFill>
              </a:rPr>
              <a:t>Постановление СМ РБ от </a:t>
            </a:r>
            <a:r>
              <a:rPr lang="ru-RU" sz="1800" b="1" dirty="0">
                <a:solidFill>
                  <a:srgbClr val="993366"/>
                </a:solidFill>
              </a:rPr>
              <a:t>27.06.2017 </a:t>
            </a:r>
            <a:r>
              <a:rPr lang="ru-RU" sz="1800" b="1" dirty="0" smtClean="0">
                <a:solidFill>
                  <a:srgbClr val="993366"/>
                </a:solidFill>
              </a:rPr>
              <a:t> </a:t>
            </a:r>
            <a:r>
              <a:rPr lang="ru-RU" sz="1800" b="1" dirty="0">
                <a:solidFill>
                  <a:srgbClr val="993366"/>
                </a:solidFill>
              </a:rPr>
              <a:t>№487 </a:t>
            </a:r>
            <a:r>
              <a:rPr lang="ru-RU" sz="1800" b="1" dirty="0" smtClean="0">
                <a:solidFill>
                  <a:srgbClr val="993366"/>
                </a:solidFill>
              </a:rPr>
              <a:t>«Об </a:t>
            </a:r>
            <a:r>
              <a:rPr lang="ru-RU" sz="1800" b="1" dirty="0">
                <a:solidFill>
                  <a:srgbClr val="993366"/>
                </a:solidFill>
              </a:rPr>
              <a:t>утверждении Положения о порядке комплексной реабилитации несовершеннолетних, потребление которыми наркотических средств, психотропных веществ, их аналогов, токсических или других одурманивающих веществ, употребление алкогольных, слабоалкогольных напитков или пива установлены в соответствии с законодательством»</a:t>
            </a:r>
            <a:endParaRPr lang="ru-RU" sz="1400" b="1" dirty="0">
              <a:solidFill>
                <a:srgbClr val="993366"/>
              </a:solidFill>
            </a:endParaRPr>
          </a:p>
          <a:p>
            <a:pPr marL="0" indent="0">
              <a:lnSpc>
                <a:spcPts val="2000"/>
              </a:lnSpc>
              <a:buNone/>
            </a:pPr>
            <a:endParaRPr lang="ru-RU" sz="1800" b="1" dirty="0">
              <a:solidFill>
                <a:srgbClr val="993366"/>
              </a:solidFill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421047" y="4897922"/>
            <a:ext cx="8600970" cy="1557410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rgbClr val="993366"/>
                </a:solidFill>
              </a:rPr>
              <a:t>ИМП «Об </a:t>
            </a:r>
            <a:r>
              <a:rPr lang="ru-RU" sz="1800" b="1" dirty="0">
                <a:solidFill>
                  <a:srgbClr val="993366"/>
                </a:solidFill>
              </a:rPr>
              <a:t>особенностях деятельности учреждения образования по реализации </a:t>
            </a:r>
            <a:r>
              <a:rPr lang="ru-RU" sz="1800" b="1" dirty="0" smtClean="0">
                <a:solidFill>
                  <a:srgbClr val="993366"/>
                </a:solidFill>
              </a:rPr>
              <a:t>норм  </a:t>
            </a:r>
            <a:r>
              <a:rPr lang="ru-RU" sz="1800" b="1" dirty="0">
                <a:solidFill>
                  <a:srgbClr val="993366"/>
                </a:solidFill>
              </a:rPr>
              <a:t>Положения о порядке комплексной реабилитации несовершеннолетних, потребление которыми наркотических средств, психотропных веществ, их аналогов, токсических или других одурманивающих веществ, употребление алкогольных, слабоалкогольных напитков или пива установлены в соответствии с законодательством» от 14.12.2017 </a:t>
            </a:r>
            <a:endParaRPr lang="ru-RU" sz="1400" b="1" dirty="0">
              <a:solidFill>
                <a:srgbClr val="993366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ts val="2000"/>
              </a:lnSpc>
              <a:buNone/>
            </a:pPr>
            <a:endParaRPr lang="ru-RU" sz="1800" b="1" dirty="0">
              <a:solidFill>
                <a:srgbClr val="993366"/>
              </a:solidFill>
            </a:endParaRPr>
          </a:p>
        </p:txBody>
      </p:sp>
      <p:sp>
        <p:nvSpPr>
          <p:cNvPr id="14" name="Line 256"/>
          <p:cNvSpPr>
            <a:spLocks noChangeShapeType="1"/>
          </p:cNvSpPr>
          <p:nvPr/>
        </p:nvSpPr>
        <p:spPr bwMode="gray">
          <a:xfrm>
            <a:off x="1428728" y="2071678"/>
            <a:ext cx="7560840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Line 256"/>
          <p:cNvSpPr>
            <a:spLocks noChangeShapeType="1"/>
          </p:cNvSpPr>
          <p:nvPr/>
        </p:nvSpPr>
        <p:spPr bwMode="gray">
          <a:xfrm>
            <a:off x="1428728" y="4797152"/>
            <a:ext cx="7560840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Line 256"/>
          <p:cNvSpPr>
            <a:spLocks noChangeShapeType="1"/>
          </p:cNvSpPr>
          <p:nvPr/>
        </p:nvSpPr>
        <p:spPr bwMode="gray">
          <a:xfrm flipH="1">
            <a:off x="83564" y="3052566"/>
            <a:ext cx="7488832" cy="24738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899592" y="709796"/>
            <a:ext cx="8190656" cy="5760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Социально-педагогическая и психологическая служба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715404" y="6345816"/>
            <a:ext cx="415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b="1" dirty="0" smtClean="0">
              <a:solidFill>
                <a:srgbClr val="99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2466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785794"/>
            <a:ext cx="2138400" cy="122400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>
            <a:off x="6143636" y="2714620"/>
            <a:ext cx="2808000" cy="102516"/>
          </a:xfrm>
          <a:prstGeom prst="rect">
            <a:avLst/>
          </a:prstGeom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2285984" y="357166"/>
            <a:ext cx="6643734" cy="207170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>Протокол поручений Заместителя Премьер-министра Республики Беларусь </a:t>
            </a:r>
            <a:r>
              <a:rPr lang="ru-RU" sz="2200" b="1" dirty="0" err="1" smtClean="0">
                <a:solidFill>
                  <a:schemeClr val="accent5">
                    <a:lumMod val="75000"/>
                  </a:schemeClr>
                </a:solidFill>
              </a:rPr>
              <a:t>Петришенко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> И.В., данных на заседании коллегии Минобразования «Об итогах работы Министерства образования Республики Беларусь за 2020 год и задачах на 2021 год» от 17.02.2021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 flipH="1">
            <a:off x="0" y="6566247"/>
            <a:ext cx="9144000" cy="291753"/>
          </a:xfrm>
          <a:prstGeom prst="rect">
            <a:avLst/>
          </a:prstGeom>
        </p:spPr>
      </p:pic>
      <p:sp>
        <p:nvSpPr>
          <p:cNvPr id="24" name="Подзаголовок 2"/>
          <p:cNvSpPr txBox="1">
            <a:spLocks/>
          </p:cNvSpPr>
          <p:nvPr/>
        </p:nvSpPr>
        <p:spPr>
          <a:xfrm>
            <a:off x="428596" y="3000372"/>
            <a:ext cx="8358246" cy="25717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sz="2200" b="1" i="1" dirty="0" smtClean="0">
                <a:solidFill>
                  <a:srgbClr val="993366"/>
                </a:solidFill>
              </a:rPr>
              <a:t>п.2. </a:t>
            </a:r>
            <a:r>
              <a:rPr lang="ru-RU" sz="2200" b="1" i="1" dirty="0" err="1" smtClean="0">
                <a:solidFill>
                  <a:srgbClr val="993366"/>
                </a:solidFill>
              </a:rPr>
              <a:t>Минобразованию</a:t>
            </a:r>
            <a:r>
              <a:rPr lang="ru-RU" sz="2200" b="1" i="1" dirty="0" smtClean="0">
                <a:solidFill>
                  <a:srgbClr val="993366"/>
                </a:solidFill>
              </a:rPr>
              <a:t> совместно с облисполкомами, Минским горисполкомом:</a:t>
            </a:r>
          </a:p>
          <a:p>
            <a:pPr marL="0" indent="0" algn="just">
              <a:buNone/>
            </a:pPr>
            <a:r>
              <a:rPr lang="ru-RU" sz="2200" b="1" i="1" dirty="0" smtClean="0">
                <a:solidFill>
                  <a:srgbClr val="993366"/>
                </a:solidFill>
              </a:rPr>
              <a:t>	до 1 июня 2021 г. на основе анализа выполняемых педагогами функций и ведения ими документооборота, в том числе электронного,</a:t>
            </a:r>
            <a:r>
              <a:rPr lang="en-US" sz="2200" b="1" i="1" dirty="0" smtClean="0">
                <a:solidFill>
                  <a:srgbClr val="993366"/>
                </a:solidFill>
              </a:rPr>
              <a:t> </a:t>
            </a:r>
            <a:r>
              <a:rPr lang="ru-RU" sz="2200" b="1" i="1" dirty="0" smtClean="0">
                <a:solidFill>
                  <a:srgbClr val="993366"/>
                </a:solidFill>
              </a:rPr>
              <a:t>обеспечить исключение излишнего документооборота в организации образовательного процесса в учреждениях образования</a:t>
            </a:r>
          </a:p>
          <a:p>
            <a:pPr marL="0" indent="0">
              <a:buNone/>
            </a:pPr>
            <a:endParaRPr lang="ru-RU" sz="2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571868" y="5643578"/>
            <a:ext cx="5143536" cy="714380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>Направлен </a:t>
            </a:r>
            <a:r>
              <a:rPr lang="ru-RU" sz="2200" b="1" dirty="0" err="1" smtClean="0">
                <a:solidFill>
                  <a:schemeClr val="accent5">
                    <a:lumMod val="75000"/>
                  </a:schemeClr>
                </a:solidFill>
              </a:rPr>
              <a:t>райгорисполкомам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> по СМДО (№02-10/2833 от 25.02.2021)</a:t>
            </a:r>
            <a:endParaRPr lang="ru-RU" sz="2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715404" y="614364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586396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7384"/>
            <a:ext cx="9144000" cy="1160595"/>
          </a:xfrm>
          <a:prstGeom prst="rect">
            <a:avLst/>
          </a:prstGeom>
          <a:gradFill flip="none" rotWithShape="1">
            <a:gsLst>
              <a:gs pos="50000">
                <a:srgbClr val="7A007A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-19050"/>
            <a:ext cx="7092280" cy="1143000"/>
          </a:xfrm>
        </p:spPr>
        <p:txBody>
          <a:bodyPr>
            <a:noAutofit/>
          </a:bodyPr>
          <a:lstStyle/>
          <a:p>
            <a:pPr algn="r"/>
            <a:r>
              <a:rPr lang="ru-RU" sz="2600" b="1" dirty="0" smtClean="0">
                <a:solidFill>
                  <a:schemeClr val="bg1"/>
                </a:solidFill>
              </a:rPr>
              <a:t>Постановление Министерства образования Республики Беларусь от 27.12.2017 №164 </a:t>
            </a:r>
            <a:endParaRPr lang="ru-RU" sz="26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98" y="-65485"/>
            <a:ext cx="2138400" cy="122400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>
            <a:off x="6336000" y="3140968"/>
            <a:ext cx="2808000" cy="102516"/>
          </a:xfrm>
          <a:prstGeom prst="rect">
            <a:avLst/>
          </a:prstGeom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755576" y="1320018"/>
            <a:ext cx="7920880" cy="5760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>«Об установлении перечня документов, обязательных </a:t>
            </a:r>
            <a:b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>для ведения отдельными педагогическими работниками, </a:t>
            </a:r>
            <a:b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>и исключения практики привлечения педагогических работников к выполнению работ, не относящихся </a:t>
            </a:r>
            <a:b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>к выполнению их трудовых функций»</a:t>
            </a:r>
            <a:endParaRPr lang="ru-RU" sz="2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8241136"/>
              </p:ext>
            </p:extLst>
          </p:nvPr>
        </p:nvGraphicFramePr>
        <p:xfrm>
          <a:off x="359457" y="3284984"/>
          <a:ext cx="8425085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43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02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42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9933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документов</a:t>
                      </a:r>
                      <a:endParaRPr lang="ru-RU" b="1" dirty="0">
                        <a:solidFill>
                          <a:srgbClr val="9933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9933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документов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</a:t>
                      </a:r>
                      <a:endParaRPr lang="ru-RU" b="1" dirty="0">
                        <a:solidFill>
                          <a:srgbClr val="9933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993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solidFill>
                          <a:srgbClr val="00808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93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Классный руководитель</a:t>
                      </a:r>
                      <a:endParaRPr lang="ru-RU" sz="1800" b="1" kern="1200" dirty="0">
                        <a:solidFill>
                          <a:srgbClr val="99336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93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solidFill>
                          <a:srgbClr val="00808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93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</a:t>
                      </a:r>
                      <a:endParaRPr lang="ru-RU" b="1" dirty="0">
                        <a:solidFill>
                          <a:srgbClr val="9933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993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solidFill>
                          <a:srgbClr val="00808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93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Педагог-организатор</a:t>
                      </a:r>
                      <a:endParaRPr lang="ru-RU" sz="1800" b="1" kern="1200" dirty="0">
                        <a:solidFill>
                          <a:srgbClr val="99336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93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00808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93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Учитель-дефектолог</a:t>
                      </a:r>
                      <a:r>
                        <a:rPr lang="ru-RU" b="1" baseline="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b="1" baseline="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b="1" baseline="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класса</a:t>
                      </a:r>
                      <a:endParaRPr lang="ru-RU" b="1" dirty="0">
                        <a:solidFill>
                          <a:srgbClr val="9933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993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solidFill>
                          <a:srgbClr val="00808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93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Руководитель физического воспитания</a:t>
                      </a:r>
                      <a:endParaRPr lang="ru-RU" sz="1800" b="1" kern="1200" dirty="0">
                        <a:solidFill>
                          <a:srgbClr val="99336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93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00808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93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Учитель-дефектолог </a:t>
                      </a:r>
                      <a:br>
                        <a:rPr lang="ru-RU" b="1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b="1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ПКПП</a:t>
                      </a:r>
                      <a:endParaRPr lang="ru-RU" b="1" dirty="0">
                        <a:solidFill>
                          <a:srgbClr val="9933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993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dirty="0">
                        <a:solidFill>
                          <a:srgbClr val="00808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93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 дополнительного образования</a:t>
                      </a:r>
                      <a:endParaRPr lang="ru-RU" sz="1800" b="1" kern="1200" dirty="0">
                        <a:solidFill>
                          <a:srgbClr val="99336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93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solidFill>
                          <a:srgbClr val="00808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93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 flipH="1">
            <a:off x="0" y="6566247"/>
            <a:ext cx="9144000" cy="291753"/>
          </a:xfrm>
          <a:prstGeom prst="rect">
            <a:avLst/>
          </a:prstGeom>
        </p:spPr>
      </p:pic>
      <p:sp>
        <p:nvSpPr>
          <p:cNvPr id="24" name="Подзаголовок 2"/>
          <p:cNvSpPr txBox="1">
            <a:spLocks/>
          </p:cNvSpPr>
          <p:nvPr/>
        </p:nvSpPr>
        <p:spPr>
          <a:xfrm>
            <a:off x="611560" y="6093296"/>
            <a:ext cx="7920880" cy="5760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>Управленческая документация не регламентирована</a:t>
            </a:r>
            <a:endParaRPr lang="ru-RU" sz="2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715404" y="614364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586396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7384"/>
            <a:ext cx="9144000" cy="1160595"/>
          </a:xfrm>
          <a:prstGeom prst="rect">
            <a:avLst/>
          </a:prstGeom>
          <a:gradFill flip="none" rotWithShape="1">
            <a:gsLst>
              <a:gs pos="50000">
                <a:srgbClr val="7A007A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-19050"/>
            <a:ext cx="7092280" cy="1143000"/>
          </a:xfrm>
        </p:spPr>
        <p:txBody>
          <a:bodyPr>
            <a:noAutofit/>
          </a:bodyPr>
          <a:lstStyle/>
          <a:p>
            <a:pPr algn="r"/>
            <a:r>
              <a:rPr lang="ru-RU" sz="2600" b="1" dirty="0" smtClean="0">
                <a:solidFill>
                  <a:schemeClr val="bg1"/>
                </a:solidFill>
              </a:rPr>
              <a:t>Постановление Министерства образования Республики Беларусь от 27.12.2017 №164 </a:t>
            </a:r>
            <a:endParaRPr lang="ru-RU" sz="26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98" y="-65485"/>
            <a:ext cx="2138400" cy="122400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 flipH="1">
            <a:off x="0" y="6566247"/>
            <a:ext cx="9144000" cy="291753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42844" y="1211274"/>
          <a:ext cx="8858312" cy="5316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098"/>
                <a:gridCol w="1643074"/>
                <a:gridCol w="2143140"/>
              </a:tblGrid>
              <a:tr h="1459041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 </a:t>
                      </a:r>
                      <a:r>
                        <a:rPr lang="ru-RU" sz="1600" b="1" kern="1200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4 документа</a:t>
                      </a:r>
                      <a:r>
                        <a:rPr lang="ru-RU" sz="1600" dirty="0" smtClean="0"/>
                        <a:t/>
                      </a:r>
                      <a:br>
                        <a:rPr lang="ru-RU" sz="1600" dirty="0" smtClean="0"/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Классный журнал</a:t>
                      </a:r>
                      <a:b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Календарно-тематическое планирование</a:t>
                      </a:r>
                      <a:b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Поурочное планирование</a:t>
                      </a:r>
                      <a:b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Дневники учащихся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Воспитатель </a:t>
                      </a:r>
                      <a:r>
                        <a:rPr lang="ru-RU" sz="1600" b="1" kern="1200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3 документа</a:t>
                      </a:r>
                      <a:r>
                        <a:rPr lang="ru-RU" sz="1600" dirty="0" smtClean="0"/>
                        <a:t/>
                      </a:r>
                      <a:br>
                        <a:rPr lang="ru-RU" sz="1600" dirty="0" smtClean="0"/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Журнал группы продленного дня</a:t>
                      </a:r>
                      <a:b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Календарно-тематическое планирование на четверть</a:t>
                      </a:r>
                      <a:b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Ежедневное планирование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97252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Учитель, выполняющий функции классного руководителя </a:t>
                      </a:r>
                      <a:r>
                        <a:rPr lang="ru-RU" sz="1600" b="1" kern="1200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5 документов</a:t>
                      </a:r>
                      <a:r>
                        <a:rPr lang="ru-RU" sz="1600" dirty="0" smtClean="0"/>
                        <a:t/>
                      </a:r>
                      <a:br>
                        <a:rPr lang="ru-RU" sz="1600" dirty="0" smtClean="0"/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Классный журнал</a:t>
                      </a:r>
                      <a:b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Планирование работы (на полугодие)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Социально-педагогическая характеристика класса</a:t>
                      </a:r>
                      <a:b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Личная карточка учащегося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Дневники учащихся</a:t>
                      </a:r>
                      <a:endParaRPr lang="ru-RU" sz="1600" b="1" kern="1200" dirty="0">
                        <a:solidFill>
                          <a:srgbClr val="99336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 – организатор </a:t>
                      </a:r>
                      <a:r>
                        <a:rPr lang="ru-RU" sz="1600" b="1" kern="1200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1 документ</a:t>
                      </a:r>
                      <a:endParaRPr lang="ru-RU" sz="1600" b="1" kern="1200" dirty="0" smtClean="0">
                        <a:solidFill>
                          <a:srgbClr val="00808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Планирование работы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(на полугодие)</a:t>
                      </a:r>
                    </a:p>
                    <a:p>
                      <a:pPr marL="0" algn="l" defTabSz="914400" rtl="0" eaLnBrk="1" latinLnBrk="0" hangingPunct="1"/>
                      <a:endParaRPr lang="ru-RU" sz="1600" b="1" kern="1200" dirty="0">
                        <a:solidFill>
                          <a:srgbClr val="99336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586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Руководитель физического воспитания </a:t>
                      </a:r>
                      <a:r>
                        <a:rPr lang="ru-RU" sz="1600" b="1" kern="1200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2 документа</a:t>
                      </a: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физкультурно-оздоровительных и спортивно-массовых мероприятий (на полугодие)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(сценарий) проведения физкультурно-оздоровительного и спортивно-массового мероприятия </a:t>
                      </a:r>
                      <a:endParaRPr lang="ru-RU" sz="1600" b="1" kern="1200" dirty="0">
                        <a:solidFill>
                          <a:srgbClr val="99336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600" b="1" kern="1200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 дополнительного образования </a:t>
                      </a:r>
                      <a:r>
                        <a:rPr lang="ru-RU" sz="1600" b="1" kern="1200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3 документа</a:t>
                      </a:r>
                      <a:r>
                        <a:rPr lang="ru-RU" sz="1600" dirty="0" smtClean="0"/>
                        <a:t/>
                      </a:r>
                      <a:br>
                        <a:rPr lang="ru-RU" sz="1600" dirty="0" smtClean="0"/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Журнал планирования и учета работы объединений по интересам </a:t>
                      </a:r>
                    </a:p>
                    <a:p>
                      <a:pPr algn="l"/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объединения по интересам</a:t>
                      </a:r>
                    </a:p>
                    <a:p>
                      <a:pPr algn="l"/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План-конспект занятия</a:t>
                      </a:r>
                      <a:endParaRPr lang="ru-RU" sz="1600" b="1" kern="1200" dirty="0">
                        <a:solidFill>
                          <a:srgbClr val="99336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>
            <a:off x="6336000" y="4365104"/>
            <a:ext cx="2808000" cy="10251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701674" y="620294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586396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7384"/>
            <a:ext cx="9144000" cy="1160595"/>
          </a:xfrm>
          <a:prstGeom prst="rect">
            <a:avLst/>
          </a:prstGeom>
          <a:gradFill flip="none" rotWithShape="1">
            <a:gsLst>
              <a:gs pos="50000">
                <a:srgbClr val="7A007A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-19050"/>
            <a:ext cx="7092280" cy="1143000"/>
          </a:xfrm>
        </p:spPr>
        <p:txBody>
          <a:bodyPr>
            <a:noAutofit/>
          </a:bodyPr>
          <a:lstStyle/>
          <a:p>
            <a:pPr algn="r"/>
            <a:r>
              <a:rPr lang="ru-RU" sz="2600" b="1" dirty="0" smtClean="0">
                <a:solidFill>
                  <a:schemeClr val="bg1"/>
                </a:solidFill>
              </a:rPr>
              <a:t>Постановление Министерства образования Республики Беларусь от 27.12.2017 №164 </a:t>
            </a:r>
            <a:endParaRPr lang="ru-RU" sz="26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71400"/>
            <a:ext cx="2138400" cy="122400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 flipH="1">
            <a:off x="0" y="6741368"/>
            <a:ext cx="9144000" cy="116632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0" y="975360"/>
          <a:ext cx="91440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4519"/>
                <a:gridCol w="1972353"/>
                <a:gridCol w="2267128"/>
              </a:tblGrid>
              <a:tr h="1586563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Воспитатель дошкольного образования </a:t>
                      </a:r>
                      <a:r>
                        <a:rPr lang="ru-RU" sz="1600" b="1" kern="1200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4 документа</a:t>
                      </a:r>
                      <a:r>
                        <a:rPr lang="ru-RU" sz="1600" dirty="0" smtClean="0"/>
                        <a:t/>
                      </a:r>
                      <a:br>
                        <a:rPr lang="ru-RU" sz="1600" dirty="0" smtClean="0"/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образовательного процесса с воспитанниками</a:t>
                      </a: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Протоколы родительских</a:t>
                      </a:r>
                      <a:r>
                        <a:rPr lang="ru-RU" sz="1600" b="1" kern="1200" baseline="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собраний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Табель учета посещаемости</a:t>
                      </a: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Сведения о родителях</a:t>
                      </a:r>
                      <a:endParaRPr lang="ru-RU" sz="1600" b="1" kern="1200" dirty="0" smtClean="0">
                        <a:solidFill>
                          <a:srgbClr val="99336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Руководитель физического воспитания – 2 документа</a:t>
                      </a:r>
                      <a:r>
                        <a:rPr lang="ru-RU" sz="1600" dirty="0" smtClean="0"/>
                        <a:t/>
                      </a:r>
                      <a:br>
                        <a:rPr lang="ru-RU" sz="1600" dirty="0" smtClean="0"/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образовательного процесса с воспитанниками</a:t>
                      </a: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проведения физкультурных досугов</a:t>
                      </a:r>
                      <a:endParaRPr lang="ru-RU" sz="1600" b="1" kern="1200" dirty="0" smtClean="0">
                        <a:solidFill>
                          <a:srgbClr val="99336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6054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Музыкальный руководитель – 2 документа</a:t>
                      </a:r>
                      <a:r>
                        <a:rPr lang="ru-RU" sz="1600" dirty="0" smtClean="0"/>
                        <a:t/>
                      </a:r>
                      <a:br>
                        <a:rPr lang="ru-RU" sz="1600" dirty="0" smtClean="0"/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образовательного процесса с воспитанниками</a:t>
                      </a:r>
                      <a:b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проведения музыкальных</a:t>
                      </a:r>
                      <a:r>
                        <a:rPr lang="ru-RU" sz="1600" b="1" kern="1200" baseline="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развлечений</a:t>
                      </a:r>
                      <a:endParaRPr lang="ru-RU" sz="1600" b="1" kern="1200" dirty="0">
                        <a:solidFill>
                          <a:srgbClr val="99336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b="1" kern="1200" dirty="0">
                        <a:solidFill>
                          <a:srgbClr val="99336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77326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Учитель-дефектолог специального класса, класса интегрированного</a:t>
                      </a:r>
                      <a:r>
                        <a:rPr lang="ru-RU" sz="1600" b="1" kern="1200" baseline="0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обучения и воспитания </a:t>
                      </a:r>
                      <a:r>
                        <a:rPr lang="ru-RU" sz="1600" b="1" kern="1200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5 документов</a:t>
                      </a:r>
                      <a:r>
                        <a:rPr lang="ru-RU" sz="1600" dirty="0" smtClean="0"/>
                        <a:t/>
                      </a:r>
                      <a:br>
                        <a:rPr lang="ru-RU" sz="1600" dirty="0" smtClean="0"/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Классный журнал</a:t>
                      </a:r>
                      <a:b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Календарно-тематическое планирование</a:t>
                      </a:r>
                      <a:endParaRPr lang="ru-RU" sz="1600" b="1" kern="1200" baseline="0" dirty="0" smtClean="0">
                        <a:solidFill>
                          <a:srgbClr val="99336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Поурочное</a:t>
                      </a:r>
                      <a:r>
                        <a:rPr lang="ru-RU" sz="1600" b="1" kern="1200" baseline="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планирование</a:t>
                      </a: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Карты обследования детей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Дневники учащихся</a:t>
                      </a:r>
                    </a:p>
                    <a:p>
                      <a:pPr marL="0" algn="l" defTabSz="914400" rtl="0" eaLnBrk="1" latinLnBrk="0" hangingPunct="1"/>
                      <a:endParaRPr lang="ru-RU" sz="1600" b="1" kern="1200" dirty="0">
                        <a:solidFill>
                          <a:srgbClr val="99336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808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Учитель-дефектолог пункта коррекционно-педагогической помощи– 6 документов</a:t>
                      </a:r>
                      <a:r>
                        <a:rPr lang="ru-RU" sz="1600" dirty="0" smtClean="0"/>
                        <a:t/>
                      </a:r>
                      <a:br>
                        <a:rPr lang="ru-RU" sz="1600" dirty="0" smtClean="0"/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Журнал</a:t>
                      </a:r>
                      <a:r>
                        <a:rPr lang="ru-RU" sz="1600" b="1" kern="1200" baseline="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учета обследований и зачисленных в пункт обучающихся</a:t>
                      </a: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Журнал учета проведенных занятий и посещения их обучающимися</a:t>
                      </a:r>
                      <a:endParaRPr lang="ru-RU" sz="1600" b="1" kern="1200" baseline="0" dirty="0" smtClean="0">
                        <a:solidFill>
                          <a:srgbClr val="99336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Годовое</a:t>
                      </a:r>
                      <a:r>
                        <a:rPr lang="ru-RU" sz="1600" b="1" kern="1200" baseline="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планирование</a:t>
                      </a: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План-конспект занятия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Карты обследования детей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9933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Планы коррекционно-педагогической помощи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>
            <a:off x="6336000" y="3501008"/>
            <a:ext cx="2808000" cy="10251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701674" y="6202940"/>
            <a:ext cx="300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 smtClean="0">
              <a:solidFill>
                <a:srgbClr val="99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6396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7383"/>
            <a:ext cx="9144000" cy="792088"/>
          </a:xfrm>
          <a:prstGeom prst="rect">
            <a:avLst/>
          </a:prstGeom>
          <a:gradFill flip="none" rotWithShape="1">
            <a:gsLst>
              <a:gs pos="50000">
                <a:srgbClr val="7A007A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-19050"/>
            <a:ext cx="6984776" cy="783755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Учебная работа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98" y="-65485"/>
            <a:ext cx="1534766" cy="87848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>
            <a:off x="6336000" y="1105694"/>
            <a:ext cx="2808000" cy="102516"/>
          </a:xfrm>
          <a:prstGeom prst="rect">
            <a:avLst/>
          </a:prstGeom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6028656" y="677838"/>
            <a:ext cx="2863824" cy="5760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Учителя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611560" y="1386235"/>
            <a:ext cx="4089217" cy="1944216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Отчеты по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rgbClr val="993366"/>
                </a:solidFill>
              </a:rPr>
              <a:t>подготовке учащихся к ЦТ-</a:t>
            </a:r>
            <a:r>
              <a:rPr lang="ru-RU" sz="1700" b="1" dirty="0" smtClean="0">
                <a:solidFill>
                  <a:srgbClr val="FF0000"/>
                </a:solidFill>
              </a:rPr>
              <a:t>?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rgbClr val="993366"/>
                </a:solidFill>
              </a:rPr>
              <a:t>работе со слабоуспевающими-</a:t>
            </a:r>
            <a:r>
              <a:rPr lang="ru-RU" sz="1700" b="1" dirty="0" smtClean="0">
                <a:solidFill>
                  <a:srgbClr val="FF0000"/>
                </a:solidFill>
              </a:rPr>
              <a:t>?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rgbClr val="993366"/>
                </a:solidFill>
              </a:rPr>
              <a:t>работе с одаренными-</a:t>
            </a:r>
            <a:r>
              <a:rPr lang="ru-RU" sz="1700" b="1" dirty="0" smtClean="0">
                <a:solidFill>
                  <a:srgbClr val="FF0000"/>
                </a:solidFill>
              </a:rPr>
              <a:t>?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rgbClr val="993366"/>
                </a:solidFill>
              </a:rPr>
              <a:t>выполнению учебных программ-</a:t>
            </a:r>
            <a:r>
              <a:rPr lang="ru-RU" sz="1800" b="1" dirty="0" smtClean="0">
                <a:solidFill>
                  <a:srgbClr val="FF0000"/>
                </a:solidFill>
              </a:rPr>
              <a:t>?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79512" y="1556792"/>
            <a:ext cx="288000" cy="360000"/>
            <a:chOff x="758942" y="3160018"/>
            <a:chExt cx="432000" cy="407843"/>
          </a:xfrm>
        </p:grpSpPr>
        <p:sp>
          <p:nvSpPr>
            <p:cNvPr id="12" name="Rectangle 257"/>
            <p:cNvSpPr>
              <a:spLocks noChangeArrowheads="1"/>
            </p:cNvSpPr>
            <p:nvPr/>
          </p:nvSpPr>
          <p:spPr bwMode="gray">
            <a:xfrm rot="3419336">
              <a:off x="776942" y="3153861"/>
              <a:ext cx="396000" cy="432000"/>
            </a:xfrm>
            <a:prstGeom prst="rect">
              <a:avLst/>
            </a:prstGeom>
            <a:gradFill rotWithShape="1">
              <a:gsLst>
                <a:gs pos="0">
                  <a:srgbClr val="B8429C"/>
                </a:gs>
                <a:gs pos="100000">
                  <a:srgbClr val="7A007A"/>
                </a:gs>
              </a:gsLst>
              <a:lin ang="5400000" scaled="1"/>
            </a:gradFill>
            <a:ln w="9525">
              <a:solidFill>
                <a:srgbClr val="993782"/>
              </a:solidFill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378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259"/>
            <p:cNvSpPr txBox="1">
              <a:spLocks noChangeArrowheads="1"/>
            </p:cNvSpPr>
            <p:nvPr/>
          </p:nvSpPr>
          <p:spPr bwMode="gray">
            <a:xfrm>
              <a:off x="846725" y="3160018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15" name="Подзаголовок 2"/>
          <p:cNvSpPr txBox="1">
            <a:spLocks/>
          </p:cNvSpPr>
          <p:nvPr/>
        </p:nvSpPr>
        <p:spPr>
          <a:xfrm>
            <a:off x="4823520" y="1340768"/>
            <a:ext cx="4320480" cy="1405855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Внутренний контроль (администрация        учреждения образования)</a:t>
            </a:r>
            <a:endParaRPr lang="ru-RU" sz="1700" b="1" dirty="0">
              <a:solidFill>
                <a:srgbClr val="993366"/>
              </a:solidFill>
            </a:endParaRPr>
          </a:p>
        </p:txBody>
      </p:sp>
      <p:sp>
        <p:nvSpPr>
          <p:cNvPr id="16" name="Line 256"/>
          <p:cNvSpPr>
            <a:spLocks noChangeShapeType="1"/>
          </p:cNvSpPr>
          <p:nvPr/>
        </p:nvSpPr>
        <p:spPr bwMode="gray">
          <a:xfrm>
            <a:off x="179512" y="2780928"/>
            <a:ext cx="9324528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683568" y="2852936"/>
            <a:ext cx="3528393" cy="1007864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Самообразование (отражается только в планировании методического объединения)</a:t>
            </a:r>
          </a:p>
          <a:p>
            <a:pPr marL="0" indent="0">
              <a:buNone/>
            </a:pPr>
            <a:endParaRPr lang="ru-RU" sz="1800" b="1" dirty="0" smtClean="0">
              <a:solidFill>
                <a:srgbClr val="993366"/>
              </a:solidFill>
            </a:endParaRPr>
          </a:p>
          <a:p>
            <a:pPr marL="0" indent="0">
              <a:buNone/>
            </a:pPr>
            <a:endParaRPr lang="ru-RU" sz="1800" b="1" dirty="0">
              <a:solidFill>
                <a:srgbClr val="993366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79512" y="2996952"/>
            <a:ext cx="288000" cy="369332"/>
            <a:chOff x="758942" y="3160018"/>
            <a:chExt cx="432000" cy="418415"/>
          </a:xfrm>
        </p:grpSpPr>
        <p:sp>
          <p:nvSpPr>
            <p:cNvPr id="19" name="Rectangle 257"/>
            <p:cNvSpPr>
              <a:spLocks noChangeArrowheads="1"/>
            </p:cNvSpPr>
            <p:nvPr/>
          </p:nvSpPr>
          <p:spPr bwMode="gray">
            <a:xfrm rot="3419336">
              <a:off x="776942" y="3153861"/>
              <a:ext cx="396000" cy="432000"/>
            </a:xfrm>
            <a:prstGeom prst="rect">
              <a:avLst/>
            </a:prstGeom>
            <a:gradFill rotWithShape="1">
              <a:gsLst>
                <a:gs pos="0">
                  <a:srgbClr val="B8429C"/>
                </a:gs>
                <a:gs pos="100000">
                  <a:srgbClr val="7A007A"/>
                </a:gs>
              </a:gsLst>
              <a:lin ang="5400000" scaled="1"/>
            </a:gradFill>
            <a:ln w="9525">
              <a:solidFill>
                <a:srgbClr val="993782"/>
              </a:solidFill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378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259"/>
            <p:cNvSpPr txBox="1">
              <a:spLocks noChangeArrowheads="1"/>
            </p:cNvSpPr>
            <p:nvPr/>
          </p:nvSpPr>
          <p:spPr bwMode="gray">
            <a:xfrm>
              <a:off x="816716" y="3160018"/>
              <a:ext cx="360100" cy="4184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Подзаголовок 2"/>
          <p:cNvSpPr txBox="1">
            <a:spLocks/>
          </p:cNvSpPr>
          <p:nvPr/>
        </p:nvSpPr>
        <p:spPr>
          <a:xfrm>
            <a:off x="4788024" y="2827561"/>
            <a:ext cx="4320480" cy="2113607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Итоговый продукт (выступления, презентация, семинары, выставка, открытый урок (занятие) и т. д.)</a:t>
            </a:r>
          </a:p>
        </p:txBody>
      </p:sp>
      <p:sp>
        <p:nvSpPr>
          <p:cNvPr id="24" name="Line 256"/>
          <p:cNvSpPr>
            <a:spLocks noChangeShapeType="1"/>
          </p:cNvSpPr>
          <p:nvPr/>
        </p:nvSpPr>
        <p:spPr bwMode="gray">
          <a:xfrm>
            <a:off x="179512" y="5013176"/>
            <a:ext cx="9324528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Line 256"/>
          <p:cNvSpPr>
            <a:spLocks noChangeShapeType="1"/>
          </p:cNvSpPr>
          <p:nvPr/>
        </p:nvSpPr>
        <p:spPr bwMode="gray">
          <a:xfrm rot="5400000">
            <a:off x="2178000" y="3878784"/>
            <a:ext cx="4788000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 flipH="1">
            <a:off x="1" y="6671022"/>
            <a:ext cx="9143999" cy="186978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4716016" y="2852936"/>
            <a:ext cx="96100" cy="288000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8715404" y="6345816"/>
            <a:ext cx="300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b="1" dirty="0" smtClean="0">
              <a:solidFill>
                <a:srgbClr val="99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4716016" y="1412776"/>
            <a:ext cx="961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7240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7383"/>
            <a:ext cx="9144000" cy="792088"/>
          </a:xfrm>
          <a:prstGeom prst="rect">
            <a:avLst/>
          </a:prstGeom>
          <a:gradFill flip="none" rotWithShape="1">
            <a:gsLst>
              <a:gs pos="50000">
                <a:srgbClr val="7A007A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-19050"/>
            <a:ext cx="6984776" cy="783755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Учебная работа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98" y="-65485"/>
            <a:ext cx="1534766" cy="87848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>
            <a:off x="6336000" y="1105694"/>
            <a:ext cx="2808000" cy="102516"/>
          </a:xfrm>
          <a:prstGeom prst="rect">
            <a:avLst/>
          </a:prstGeom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6028656" y="677838"/>
            <a:ext cx="2863824" cy="5760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Учителя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Text Box 259"/>
          <p:cNvSpPr txBox="1">
            <a:spLocks noChangeArrowheads="1"/>
          </p:cNvSpPr>
          <p:nvPr/>
        </p:nvSpPr>
        <p:spPr bwMode="gray">
          <a:xfrm>
            <a:off x="156501" y="1470345"/>
            <a:ext cx="200055" cy="3260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6" name="Line 256"/>
          <p:cNvSpPr>
            <a:spLocks noChangeShapeType="1"/>
          </p:cNvSpPr>
          <p:nvPr/>
        </p:nvSpPr>
        <p:spPr bwMode="gray">
          <a:xfrm>
            <a:off x="971600" y="3861048"/>
            <a:ext cx="7560840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Line 256"/>
          <p:cNvSpPr>
            <a:spLocks noChangeShapeType="1"/>
          </p:cNvSpPr>
          <p:nvPr/>
        </p:nvSpPr>
        <p:spPr bwMode="gray">
          <a:xfrm>
            <a:off x="971600" y="6858000"/>
            <a:ext cx="7560840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Line 256"/>
          <p:cNvSpPr>
            <a:spLocks noChangeShapeType="1"/>
          </p:cNvSpPr>
          <p:nvPr/>
        </p:nvSpPr>
        <p:spPr bwMode="gray">
          <a:xfrm rot="5400000">
            <a:off x="3258120" y="5246936"/>
            <a:ext cx="2771776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одзаголовок 2"/>
          <p:cNvSpPr txBox="1">
            <a:spLocks/>
          </p:cNvSpPr>
          <p:nvPr/>
        </p:nvSpPr>
        <p:spPr>
          <a:xfrm>
            <a:off x="827583" y="3933056"/>
            <a:ext cx="3744417" cy="2520280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Мониторинг успеваемости (заместитель директора по учебной работе + классные руководители)</a:t>
            </a:r>
          </a:p>
          <a:p>
            <a:pPr marL="0" indent="0"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Классный руководитель вносит данные  по итогам каждой четверти и учебного года в классный журнал на странице «Сводная ведомость учета итогов учебной деятельности и поведения учащихся»</a:t>
            </a:r>
            <a:endParaRPr lang="ru-RU" sz="1700" b="1" dirty="0">
              <a:solidFill>
                <a:srgbClr val="993366"/>
              </a:solidFill>
            </a:endParaRPr>
          </a:p>
        </p:txBody>
      </p:sp>
      <p:grpSp>
        <p:nvGrpSpPr>
          <p:cNvPr id="7" name="Группа 26"/>
          <p:cNvGrpSpPr/>
          <p:nvPr/>
        </p:nvGrpSpPr>
        <p:grpSpPr>
          <a:xfrm>
            <a:off x="251520" y="4005064"/>
            <a:ext cx="288000" cy="369332"/>
            <a:chOff x="758942" y="3160018"/>
            <a:chExt cx="432000" cy="418415"/>
          </a:xfrm>
        </p:grpSpPr>
        <p:sp>
          <p:nvSpPr>
            <p:cNvPr id="28" name="Rectangle 257"/>
            <p:cNvSpPr>
              <a:spLocks noChangeArrowheads="1"/>
            </p:cNvSpPr>
            <p:nvPr/>
          </p:nvSpPr>
          <p:spPr bwMode="gray">
            <a:xfrm rot="3419336">
              <a:off x="776942" y="3153861"/>
              <a:ext cx="396000" cy="432000"/>
            </a:xfrm>
            <a:prstGeom prst="rect">
              <a:avLst/>
            </a:prstGeom>
            <a:gradFill rotWithShape="1">
              <a:gsLst>
                <a:gs pos="0">
                  <a:srgbClr val="B8429C"/>
                </a:gs>
                <a:gs pos="100000">
                  <a:srgbClr val="7A007A"/>
                </a:gs>
              </a:gsLst>
              <a:lin ang="5400000" scaled="1"/>
            </a:gradFill>
            <a:ln w="9525">
              <a:solidFill>
                <a:srgbClr val="993782"/>
              </a:solidFill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378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 Box 259"/>
            <p:cNvSpPr txBox="1">
              <a:spLocks noChangeArrowheads="1"/>
            </p:cNvSpPr>
            <p:nvPr/>
          </p:nvSpPr>
          <p:spPr bwMode="gray">
            <a:xfrm>
              <a:off x="816716" y="3160018"/>
              <a:ext cx="360100" cy="4184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Подзаголовок 2"/>
          <p:cNvSpPr txBox="1">
            <a:spLocks/>
          </p:cNvSpPr>
          <p:nvPr/>
        </p:nvSpPr>
        <p:spPr>
          <a:xfrm>
            <a:off x="4716016" y="3933056"/>
            <a:ext cx="4176464" cy="2639216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200"/>
              </a:spcBef>
              <a:buNone/>
            </a:pPr>
            <a:r>
              <a:rPr lang="ru-RU" sz="1700" b="1" dirty="0" smtClean="0">
                <a:solidFill>
                  <a:srgbClr val="008080"/>
                </a:solidFill>
              </a:rPr>
              <a:t>Может осуществляться в целях отслеживания динамики успеваемости учащихся</a:t>
            </a:r>
          </a:p>
          <a:p>
            <a:pPr marL="0" indent="0">
              <a:lnSpc>
                <a:spcPts val="2000"/>
              </a:lnSpc>
              <a:spcBef>
                <a:spcPts val="200"/>
              </a:spcBef>
              <a:buNone/>
            </a:pPr>
            <a:r>
              <a:rPr lang="ru-RU" sz="1700" b="1" dirty="0" smtClean="0">
                <a:solidFill>
                  <a:srgbClr val="993366"/>
                </a:solidFill>
              </a:rPr>
              <a:t> </a:t>
            </a:r>
            <a:r>
              <a:rPr lang="ru-RU" sz="1700" b="1" dirty="0" smtClean="0">
                <a:solidFill>
                  <a:srgbClr val="660066"/>
                </a:solidFill>
              </a:rPr>
              <a:t>Порядок определяется учреждением образования</a:t>
            </a:r>
          </a:p>
          <a:p>
            <a:pPr marL="0" indent="0">
              <a:lnSpc>
                <a:spcPts val="2000"/>
              </a:lnSpc>
              <a:spcBef>
                <a:spcPts val="200"/>
              </a:spcBef>
              <a:buNone/>
            </a:pPr>
            <a:r>
              <a:rPr lang="ru-RU" sz="1700" b="1" dirty="0">
                <a:solidFill>
                  <a:srgbClr val="993366"/>
                </a:solidFill>
              </a:rPr>
              <a:t> </a:t>
            </a:r>
            <a:r>
              <a:rPr lang="ru-RU" sz="1700" b="1" dirty="0" smtClean="0">
                <a:solidFill>
                  <a:srgbClr val="FF0000"/>
                </a:solidFill>
              </a:rPr>
              <a:t>Обобщение результатов – должностные обязанности заместителя директора</a:t>
            </a:r>
          </a:p>
          <a:p>
            <a:pPr marL="0" indent="0">
              <a:lnSpc>
                <a:spcPts val="2000"/>
              </a:lnSpc>
              <a:spcBef>
                <a:spcPts val="200"/>
              </a:spcBef>
              <a:buNone/>
            </a:pPr>
            <a:r>
              <a:rPr lang="ru-RU" sz="1700" b="1" dirty="0">
                <a:solidFill>
                  <a:srgbClr val="993366"/>
                </a:solidFill>
              </a:rPr>
              <a:t> </a:t>
            </a:r>
            <a:r>
              <a:rPr lang="ru-RU" sz="1700" b="1" dirty="0" smtClean="0">
                <a:solidFill>
                  <a:srgbClr val="660066"/>
                </a:solidFill>
              </a:rPr>
              <a:t>Необходимо оптимизировать деятельность посредством применения ИКТ </a:t>
            </a:r>
            <a:r>
              <a:rPr lang="ru-RU" sz="1700" b="1" dirty="0" smtClean="0">
                <a:solidFill>
                  <a:srgbClr val="990000"/>
                </a:solidFill>
              </a:rPr>
              <a:t>(электронный дневник)</a:t>
            </a:r>
            <a:endParaRPr lang="ru-RU" sz="1700" b="1" dirty="0">
              <a:solidFill>
                <a:srgbClr val="990000"/>
              </a:solidFill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 flipH="1">
            <a:off x="-2" y="6671022"/>
            <a:ext cx="9143999" cy="186978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4716016" y="4725144"/>
            <a:ext cx="96100" cy="288000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4716016" y="5229200"/>
            <a:ext cx="96100" cy="288000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4716016" y="5805264"/>
            <a:ext cx="96100" cy="288000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8715404" y="6345816"/>
            <a:ext cx="300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 smtClean="0">
              <a:solidFill>
                <a:srgbClr val="99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2689937"/>
              </p:ext>
            </p:extLst>
          </p:nvPr>
        </p:nvGraphicFramePr>
        <p:xfrm>
          <a:off x="683568" y="1268758"/>
          <a:ext cx="8136904" cy="2504516"/>
        </p:xfrm>
        <a:graphic>
          <a:graphicData uri="http://schemas.openxmlformats.org/drawingml/2006/table">
            <a:tbl>
              <a:tblPr/>
              <a:tblGrid>
                <a:gridCol w="1091920"/>
                <a:gridCol w="1091920"/>
                <a:gridCol w="1686176"/>
                <a:gridCol w="1091920"/>
                <a:gridCol w="992528"/>
                <a:gridCol w="1091220"/>
                <a:gridCol w="1091220"/>
              </a:tblGrid>
              <a:tr h="173319">
                <a:tc rowSpan="2">
                  <a:txBody>
                    <a:bodyPr/>
                    <a:lstStyle/>
                    <a:p>
                      <a:pPr marL="180340" marR="90170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000" b="1" dirty="0" err="1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000" b="1" dirty="0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000" b="1" dirty="0" err="1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000" dirty="0">
                        <a:solidFill>
                          <a:srgbClr val="7A00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80340" marR="90170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ФИО</a:t>
                      </a:r>
                      <a:endParaRPr lang="ru-RU" sz="1000" dirty="0">
                        <a:solidFill>
                          <a:srgbClr val="7A00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80340" marR="90170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Тема самообразования</a:t>
                      </a:r>
                      <a:endParaRPr lang="ru-RU" sz="1000">
                        <a:solidFill>
                          <a:srgbClr val="7A00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80340" marR="90170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Реализация</a:t>
                      </a:r>
                      <a:endParaRPr lang="ru-RU" sz="1000">
                        <a:solidFill>
                          <a:srgbClr val="7A00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3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 marR="90170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000" dirty="0">
                        <a:solidFill>
                          <a:srgbClr val="7A00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90170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000">
                        <a:solidFill>
                          <a:srgbClr val="7A00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90170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000">
                        <a:solidFill>
                          <a:srgbClr val="7A00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90170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000">
                        <a:solidFill>
                          <a:srgbClr val="7A00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603">
                <a:tc>
                  <a:txBody>
                    <a:bodyPr/>
                    <a:lstStyle/>
                    <a:p>
                      <a:pPr marL="180340" marR="9017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solidFill>
                          <a:srgbClr val="7A00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9017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Иванова </a:t>
                      </a:r>
                      <a:r>
                        <a:rPr lang="ru-RU" sz="1000" dirty="0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М. И.</a:t>
                      </a:r>
                      <a:endParaRPr lang="ru-RU" sz="1000" dirty="0">
                        <a:solidFill>
                          <a:srgbClr val="7A00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90170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 учащихся с учебником в ходе их самостоятельной деятельности на уроке</a:t>
                      </a:r>
                      <a:endParaRPr lang="ru-RU" sz="1000" dirty="0">
                        <a:solidFill>
                          <a:srgbClr val="7A00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9017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Педсовет</a:t>
                      </a:r>
                    </a:p>
                    <a:p>
                      <a:pPr marL="180340" marR="90170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7A00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90170"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7A007A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90170"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7A007A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90170"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7A007A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754">
                <a:tc>
                  <a:txBody>
                    <a:bodyPr/>
                    <a:lstStyle/>
                    <a:p>
                      <a:pPr marL="180340" marR="9017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 dirty="0">
                        <a:solidFill>
                          <a:srgbClr val="7A00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90170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7A007A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80340" marR="9017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Круглова </a:t>
                      </a:r>
                      <a:r>
                        <a:rPr lang="ru-RU" sz="1000" dirty="0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О. Р</a:t>
                      </a:r>
                      <a:endParaRPr lang="ru-RU" sz="1000" dirty="0">
                        <a:solidFill>
                          <a:srgbClr val="7A00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90170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Учебно-дидактические игры — средство развития</a:t>
                      </a:r>
                      <a:endParaRPr lang="ru-RU" sz="1000" dirty="0">
                        <a:solidFill>
                          <a:srgbClr val="7A00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 marR="90170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познавательной компетенции учащихся</a:t>
                      </a:r>
                      <a:endParaRPr lang="ru-RU" sz="1000" dirty="0">
                        <a:solidFill>
                          <a:srgbClr val="7A00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90170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7A007A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90170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круглый стол</a:t>
                      </a:r>
                      <a:endParaRPr lang="ru-RU" sz="1000" dirty="0">
                        <a:solidFill>
                          <a:srgbClr val="7A00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90170"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7A007A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90170"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7A007A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270">
                <a:tc>
                  <a:txBody>
                    <a:bodyPr/>
                    <a:lstStyle/>
                    <a:p>
                      <a:pPr marL="180340" marR="9017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 dirty="0">
                        <a:solidFill>
                          <a:srgbClr val="7A00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90170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7A007A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80340" marR="9017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Петрова </a:t>
                      </a:r>
                      <a:r>
                        <a:rPr lang="ru-RU" sz="1000" dirty="0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А. С.</a:t>
                      </a:r>
                      <a:endParaRPr lang="ru-RU" sz="1000" dirty="0">
                        <a:solidFill>
                          <a:srgbClr val="7A00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90170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Уровневая система оценки знаний, умений и навыков учащихся</a:t>
                      </a:r>
                      <a:endParaRPr lang="ru-RU" sz="1000" dirty="0">
                        <a:solidFill>
                          <a:srgbClr val="7A00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90170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7A007A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90170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7A007A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90170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7A007A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90170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A007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заседание МО</a:t>
                      </a:r>
                      <a:endParaRPr lang="ru-RU" sz="1000" dirty="0">
                        <a:solidFill>
                          <a:srgbClr val="7A00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07240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7383"/>
            <a:ext cx="9144000" cy="792088"/>
          </a:xfrm>
          <a:prstGeom prst="rect">
            <a:avLst/>
          </a:prstGeom>
          <a:gradFill flip="none" rotWithShape="1">
            <a:gsLst>
              <a:gs pos="50000">
                <a:srgbClr val="7A007A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-19050"/>
            <a:ext cx="6984776" cy="783755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Учебная работа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98" y="-65485"/>
            <a:ext cx="1534766" cy="87848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>
            <a:off x="6336000" y="1105694"/>
            <a:ext cx="2808000" cy="102516"/>
          </a:xfrm>
          <a:prstGeom prst="rect">
            <a:avLst/>
          </a:prstGeom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6028656" y="677838"/>
            <a:ext cx="2863824" cy="5760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Учителя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611561" y="1268760"/>
            <a:ext cx="2520279" cy="1832441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buNone/>
            </a:pPr>
            <a:r>
              <a:rPr lang="ru-RU" sz="1600" b="1" dirty="0" smtClean="0">
                <a:solidFill>
                  <a:srgbClr val="993366"/>
                </a:solidFill>
              </a:rPr>
              <a:t>Перспективный </a:t>
            </a:r>
            <a:br>
              <a:rPr lang="ru-RU" sz="1600" b="1" dirty="0" smtClean="0">
                <a:solidFill>
                  <a:srgbClr val="993366"/>
                </a:solidFill>
              </a:rPr>
            </a:br>
            <a:r>
              <a:rPr lang="ru-RU" sz="1600" b="1" dirty="0" smtClean="0">
                <a:solidFill>
                  <a:srgbClr val="993366"/>
                </a:solidFill>
              </a:rPr>
              <a:t>план развития кабинета</a:t>
            </a:r>
          </a:p>
          <a:p>
            <a:pPr marL="0" indent="0">
              <a:lnSpc>
                <a:spcPts val="2000"/>
              </a:lnSpc>
              <a:buNone/>
            </a:pPr>
            <a:r>
              <a:rPr lang="ru-RU" sz="1600" b="1" dirty="0" smtClean="0">
                <a:solidFill>
                  <a:srgbClr val="993366"/>
                </a:solidFill>
              </a:rPr>
              <a:t>Паспорт кабинета(химии, физики, информатики)</a:t>
            </a:r>
            <a:endParaRPr lang="ru-RU" sz="1600" b="1" dirty="0">
              <a:solidFill>
                <a:srgbClr val="993366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07504" y="1268760"/>
            <a:ext cx="308591" cy="369332"/>
            <a:chOff x="758942" y="3160018"/>
            <a:chExt cx="462887" cy="418415"/>
          </a:xfrm>
        </p:grpSpPr>
        <p:sp>
          <p:nvSpPr>
            <p:cNvPr id="12" name="Rectangle 257"/>
            <p:cNvSpPr>
              <a:spLocks noChangeArrowheads="1"/>
            </p:cNvSpPr>
            <p:nvPr/>
          </p:nvSpPr>
          <p:spPr bwMode="gray">
            <a:xfrm rot="3419336">
              <a:off x="776942" y="3153861"/>
              <a:ext cx="396000" cy="432000"/>
            </a:xfrm>
            <a:prstGeom prst="rect">
              <a:avLst/>
            </a:prstGeom>
            <a:gradFill rotWithShape="1">
              <a:gsLst>
                <a:gs pos="0">
                  <a:srgbClr val="B8429C"/>
                </a:gs>
                <a:gs pos="100000">
                  <a:srgbClr val="7A007A"/>
                </a:gs>
              </a:gsLst>
              <a:lin ang="5400000" scaled="1"/>
            </a:gradFill>
            <a:ln w="9525">
              <a:solidFill>
                <a:srgbClr val="993782"/>
              </a:solidFill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378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259"/>
            <p:cNvSpPr txBox="1">
              <a:spLocks noChangeArrowheads="1"/>
            </p:cNvSpPr>
            <p:nvPr/>
          </p:nvSpPr>
          <p:spPr bwMode="gray">
            <a:xfrm>
              <a:off x="771704" y="3160018"/>
              <a:ext cx="450125" cy="4184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Подзаголовок 2"/>
          <p:cNvSpPr txBox="1">
            <a:spLocks/>
          </p:cNvSpPr>
          <p:nvPr/>
        </p:nvSpPr>
        <p:spPr>
          <a:xfrm>
            <a:off x="3203848" y="908720"/>
            <a:ext cx="5940152" cy="2327966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endParaRPr lang="ru-RU" sz="1800" b="1" dirty="0" smtClean="0">
              <a:solidFill>
                <a:srgbClr val="008080"/>
              </a:solidFill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993366"/>
                </a:solidFill>
              </a:rPr>
              <a:t>План </a:t>
            </a:r>
            <a:r>
              <a:rPr lang="ru-RU" sz="1600" b="1" dirty="0" smtClean="0">
                <a:solidFill>
                  <a:srgbClr val="993366"/>
                </a:solidFill>
              </a:rPr>
              <a:t>развития учебного кабинета составляется заведующим при закреплении обязанностей через оплату ОВР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993366"/>
                </a:solidFill>
              </a:rPr>
              <a:t>Письмо </a:t>
            </a:r>
            <a:r>
              <a:rPr lang="ru-RU" sz="1600" b="1" dirty="0" smtClean="0">
                <a:solidFill>
                  <a:srgbClr val="993366"/>
                </a:solidFill>
              </a:rPr>
              <a:t>Г</a:t>
            </a:r>
            <a:r>
              <a:rPr lang="ru-RU" sz="1600" b="1" dirty="0" smtClean="0">
                <a:solidFill>
                  <a:srgbClr val="993366"/>
                </a:solidFill>
              </a:rPr>
              <a:t>лавного управления </a:t>
            </a:r>
            <a:r>
              <a:rPr lang="ru-RU" sz="1600" b="1" dirty="0" smtClean="0">
                <a:solidFill>
                  <a:srgbClr val="993366"/>
                </a:solidFill>
              </a:rPr>
              <a:t>образования облисполкома </a:t>
            </a:r>
            <a:br>
              <a:rPr lang="ru-RU" sz="1600" b="1" dirty="0" smtClean="0">
                <a:solidFill>
                  <a:srgbClr val="993366"/>
                </a:solidFill>
              </a:rPr>
            </a:br>
            <a:r>
              <a:rPr lang="ru-RU" sz="1600" b="1" dirty="0" smtClean="0">
                <a:solidFill>
                  <a:srgbClr val="993366"/>
                </a:solidFill>
              </a:rPr>
              <a:t>от </a:t>
            </a:r>
            <a:r>
              <a:rPr lang="ru-RU" sz="1600" b="1" dirty="0" smtClean="0">
                <a:solidFill>
                  <a:srgbClr val="993366"/>
                </a:solidFill>
              </a:rPr>
              <a:t>22</a:t>
            </a:r>
            <a:r>
              <a:rPr lang="ru-RU" sz="1600" b="1" dirty="0" smtClean="0">
                <a:solidFill>
                  <a:srgbClr val="993366"/>
                </a:solidFill>
              </a:rPr>
              <a:t>.03.2021 № 01-23/369</a:t>
            </a:r>
            <a:endParaRPr lang="ru-RU" sz="1600" b="1" dirty="0" smtClean="0">
              <a:solidFill>
                <a:srgbClr val="993366"/>
              </a:solidFill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993366"/>
                </a:solidFill>
              </a:rPr>
              <a:t>Постановление Министерства образования РБ от 02.09.2019 №148)– спортивный инвентарь и оборудование; учебных предметов (16.10.2018 №105)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993366"/>
                </a:solidFill>
              </a:rPr>
              <a:t>Постановление Министерства образования РБ От 24.09.2007 года № 50 –для учреждений дошкольного образования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endParaRPr lang="ru-RU" sz="1700" b="1" dirty="0" smtClean="0">
              <a:solidFill>
                <a:srgbClr val="993366"/>
              </a:solidFill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endParaRPr lang="ru-RU" sz="1700" b="1" dirty="0" smtClean="0">
              <a:solidFill>
                <a:srgbClr val="993366"/>
              </a:solidFill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endParaRPr lang="ru-RU" sz="1700" b="1" dirty="0">
              <a:solidFill>
                <a:srgbClr val="993366"/>
              </a:solidFill>
            </a:endParaRPr>
          </a:p>
        </p:txBody>
      </p:sp>
      <p:sp>
        <p:nvSpPr>
          <p:cNvPr id="16" name="Line 256"/>
          <p:cNvSpPr>
            <a:spLocks noChangeShapeType="1"/>
          </p:cNvSpPr>
          <p:nvPr/>
        </p:nvSpPr>
        <p:spPr bwMode="gray">
          <a:xfrm>
            <a:off x="1115616" y="3501008"/>
            <a:ext cx="7560840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683568" y="3429000"/>
            <a:ext cx="2304257" cy="936104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 smtClean="0">
                <a:solidFill>
                  <a:srgbClr val="993366"/>
                </a:solidFill>
              </a:rPr>
              <a:t>Анализ работы </a:t>
            </a:r>
            <a:br>
              <a:rPr lang="ru-RU" sz="1600" b="1" dirty="0" smtClean="0">
                <a:solidFill>
                  <a:srgbClr val="993366"/>
                </a:solidFill>
              </a:rPr>
            </a:br>
            <a:r>
              <a:rPr lang="ru-RU" sz="1600" b="1" dirty="0" smtClean="0">
                <a:solidFill>
                  <a:srgbClr val="993366"/>
                </a:solidFill>
              </a:rPr>
              <a:t>методического объединения</a:t>
            </a:r>
            <a:endParaRPr lang="ru-RU" sz="1600" b="1" dirty="0">
              <a:solidFill>
                <a:srgbClr val="993366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07504" y="3429000"/>
            <a:ext cx="308591" cy="369332"/>
            <a:chOff x="758942" y="3160018"/>
            <a:chExt cx="462886" cy="418415"/>
          </a:xfrm>
        </p:grpSpPr>
        <p:sp>
          <p:nvSpPr>
            <p:cNvPr id="19" name="Rectangle 257"/>
            <p:cNvSpPr>
              <a:spLocks noChangeArrowheads="1"/>
            </p:cNvSpPr>
            <p:nvPr/>
          </p:nvSpPr>
          <p:spPr bwMode="gray">
            <a:xfrm rot="3419336">
              <a:off x="776942" y="3153861"/>
              <a:ext cx="396000" cy="432000"/>
            </a:xfrm>
            <a:prstGeom prst="rect">
              <a:avLst/>
            </a:prstGeom>
            <a:gradFill rotWithShape="1">
              <a:gsLst>
                <a:gs pos="0">
                  <a:srgbClr val="B8429C"/>
                </a:gs>
                <a:gs pos="100000">
                  <a:srgbClr val="7A007A"/>
                </a:gs>
              </a:gsLst>
              <a:lin ang="5400000" scaled="1"/>
            </a:gradFill>
            <a:ln w="9525">
              <a:solidFill>
                <a:srgbClr val="993782"/>
              </a:solidFill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378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259"/>
            <p:cNvSpPr txBox="1">
              <a:spLocks noChangeArrowheads="1"/>
            </p:cNvSpPr>
            <p:nvPr/>
          </p:nvSpPr>
          <p:spPr bwMode="gray">
            <a:xfrm>
              <a:off x="771705" y="3160018"/>
              <a:ext cx="450123" cy="4184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ru-RU" b="1" dirty="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Подзаголовок 2"/>
          <p:cNvSpPr txBox="1">
            <a:spLocks/>
          </p:cNvSpPr>
          <p:nvPr/>
        </p:nvSpPr>
        <p:spPr>
          <a:xfrm>
            <a:off x="3131840" y="3501008"/>
            <a:ext cx="6017096" cy="1332696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200"/>
              </a:spcBef>
              <a:buNone/>
            </a:pPr>
            <a:r>
              <a:rPr lang="ru-RU" sz="1600" b="1" dirty="0" smtClean="0">
                <a:solidFill>
                  <a:srgbClr val="008080"/>
                </a:solidFill>
              </a:rPr>
              <a:t>Обязательный раздел плана работы МО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993366"/>
                </a:solidFill>
              </a:rPr>
              <a:t> Методические рекомендации «Организация работы методических объединений педагогических работников в учреждениях образования» (ГОИРО, 2018, 2019)</a:t>
            </a:r>
            <a:endParaRPr lang="ru-RU" sz="1600" b="1" dirty="0">
              <a:solidFill>
                <a:srgbClr val="993366"/>
              </a:solidFill>
            </a:endParaRPr>
          </a:p>
        </p:txBody>
      </p:sp>
      <p:sp>
        <p:nvSpPr>
          <p:cNvPr id="24" name="Line 256"/>
          <p:cNvSpPr>
            <a:spLocks noChangeShapeType="1"/>
          </p:cNvSpPr>
          <p:nvPr/>
        </p:nvSpPr>
        <p:spPr bwMode="gray">
          <a:xfrm>
            <a:off x="1043608" y="4581128"/>
            <a:ext cx="7560840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Line 256"/>
          <p:cNvSpPr>
            <a:spLocks noChangeShapeType="1"/>
          </p:cNvSpPr>
          <p:nvPr/>
        </p:nvSpPr>
        <p:spPr bwMode="gray">
          <a:xfrm rot="5400000">
            <a:off x="341796" y="3986796"/>
            <a:ext cx="5436072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одзаголовок 2"/>
          <p:cNvSpPr txBox="1">
            <a:spLocks/>
          </p:cNvSpPr>
          <p:nvPr/>
        </p:nvSpPr>
        <p:spPr>
          <a:xfrm>
            <a:off x="683568" y="4509120"/>
            <a:ext cx="2304256" cy="1296144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 smtClean="0">
                <a:solidFill>
                  <a:srgbClr val="993366"/>
                </a:solidFill>
              </a:rPr>
              <a:t>Электронный дневник / Электронный журнал</a:t>
            </a:r>
            <a:endParaRPr lang="ru-RU" sz="1600" b="1" dirty="0">
              <a:solidFill>
                <a:srgbClr val="993366"/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107504" y="4509120"/>
            <a:ext cx="308591" cy="369332"/>
            <a:chOff x="758942" y="3160018"/>
            <a:chExt cx="462886" cy="418415"/>
          </a:xfrm>
        </p:grpSpPr>
        <p:sp>
          <p:nvSpPr>
            <p:cNvPr id="28" name="Rectangle 257"/>
            <p:cNvSpPr>
              <a:spLocks noChangeArrowheads="1"/>
            </p:cNvSpPr>
            <p:nvPr/>
          </p:nvSpPr>
          <p:spPr bwMode="gray">
            <a:xfrm rot="3419336">
              <a:off x="776942" y="3153861"/>
              <a:ext cx="396000" cy="432000"/>
            </a:xfrm>
            <a:prstGeom prst="rect">
              <a:avLst/>
            </a:prstGeom>
            <a:gradFill rotWithShape="1">
              <a:gsLst>
                <a:gs pos="0">
                  <a:srgbClr val="B8429C"/>
                </a:gs>
                <a:gs pos="100000">
                  <a:srgbClr val="7A007A"/>
                </a:gs>
              </a:gsLst>
              <a:lin ang="5400000" scaled="1"/>
            </a:gradFill>
            <a:ln w="9525">
              <a:solidFill>
                <a:srgbClr val="993782"/>
              </a:solidFill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378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 Box 259"/>
            <p:cNvSpPr txBox="1">
              <a:spLocks noChangeArrowheads="1"/>
            </p:cNvSpPr>
            <p:nvPr/>
          </p:nvSpPr>
          <p:spPr bwMode="gray">
            <a:xfrm>
              <a:off x="771705" y="3160018"/>
              <a:ext cx="450123" cy="4184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Подзаголовок 2"/>
          <p:cNvSpPr txBox="1">
            <a:spLocks/>
          </p:cNvSpPr>
          <p:nvPr/>
        </p:nvSpPr>
        <p:spPr>
          <a:xfrm>
            <a:off x="3207695" y="4581128"/>
            <a:ext cx="5936305" cy="2276872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200"/>
              </a:spcBef>
              <a:buNone/>
            </a:pPr>
            <a:r>
              <a:rPr lang="ru-RU" sz="1600" b="1" dirty="0" smtClean="0">
                <a:solidFill>
                  <a:srgbClr val="993366"/>
                </a:solidFill>
              </a:rPr>
              <a:t>Порядок определяется учреждением образования</a:t>
            </a:r>
          </a:p>
          <a:p>
            <a:pPr marL="0" indent="0">
              <a:lnSpc>
                <a:spcPts val="2000"/>
              </a:lnSpc>
              <a:spcBef>
                <a:spcPts val="200"/>
              </a:spcBef>
              <a:buNone/>
            </a:pPr>
            <a:r>
              <a:rPr lang="ru-RU" sz="1600" b="1" dirty="0" smtClean="0">
                <a:solidFill>
                  <a:srgbClr val="993366"/>
                </a:solidFill>
              </a:rPr>
              <a:t>Реализация Мероприятия 20 «Создание информационно-образовательного пространства для формирования личности, адаптированной к жизни в информационном обществе (проект «Электронная школа»), подпрограммы 3 «Цифровая трансформация» Государственной программы развития цифровой экономики и информационного общества на 2016-2020, 2021-2025 годы</a:t>
            </a:r>
          </a:p>
          <a:p>
            <a:pPr marL="0" indent="0">
              <a:lnSpc>
                <a:spcPts val="2000"/>
              </a:lnSpc>
              <a:spcBef>
                <a:spcPts val="200"/>
              </a:spcBef>
              <a:buNone/>
            </a:pPr>
            <a:r>
              <a:rPr lang="ru-RU" sz="1600" b="1" dirty="0">
                <a:solidFill>
                  <a:srgbClr val="993366"/>
                </a:solidFill>
              </a:rPr>
              <a:t> </a:t>
            </a:r>
            <a:r>
              <a:rPr lang="ru-RU" sz="1600" b="1" dirty="0" smtClean="0">
                <a:solidFill>
                  <a:srgbClr val="993366"/>
                </a:solidFill>
              </a:rPr>
              <a:t>  </a:t>
            </a:r>
            <a:endParaRPr lang="ru-RU" sz="1600" b="1" dirty="0">
              <a:solidFill>
                <a:srgbClr val="993366"/>
              </a:solidFill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 flipH="1">
            <a:off x="0" y="6671022"/>
            <a:ext cx="9143999" cy="186978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3131840" y="3717032"/>
            <a:ext cx="96100" cy="288000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3131840" y="4581128"/>
            <a:ext cx="84055" cy="251901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8715404" y="6274378"/>
            <a:ext cx="300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 smtClean="0">
              <a:solidFill>
                <a:srgbClr val="99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3131840" y="2780928"/>
            <a:ext cx="101985" cy="28800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3131840" y="2060848"/>
            <a:ext cx="101985" cy="288000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3131840" y="1556792"/>
            <a:ext cx="101985" cy="288000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3131840" y="1124744"/>
            <a:ext cx="101985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2678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7383"/>
            <a:ext cx="9144000" cy="792088"/>
          </a:xfrm>
          <a:prstGeom prst="rect">
            <a:avLst/>
          </a:prstGeom>
          <a:gradFill flip="none" rotWithShape="1">
            <a:gsLst>
              <a:gs pos="50000">
                <a:srgbClr val="7A007A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-19050"/>
            <a:ext cx="6984776" cy="783755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Учебная работа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98" y="-65485"/>
            <a:ext cx="1534766" cy="87848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>
            <a:off x="6336000" y="1105694"/>
            <a:ext cx="2808000" cy="102516"/>
          </a:xfrm>
          <a:prstGeom prst="rect">
            <a:avLst/>
          </a:prstGeom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6028656" y="677838"/>
            <a:ext cx="2863824" cy="5760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Учителя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611561" y="1268760"/>
            <a:ext cx="2520279" cy="1368153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buNone/>
            </a:pPr>
            <a:endParaRPr lang="ru-RU" sz="1700" b="1" dirty="0">
              <a:solidFill>
                <a:srgbClr val="993366"/>
              </a:solidFill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745"/>
          <a:stretch/>
        </p:blipFill>
        <p:spPr>
          <a:xfrm flipH="1">
            <a:off x="-2" y="6671022"/>
            <a:ext cx="9143999" cy="186978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8715404" y="6274378"/>
            <a:ext cx="300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b="1" dirty="0" smtClean="0">
              <a:solidFill>
                <a:srgbClr val="99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4" name="Picture 2" descr="C:\Documents and Settings\Comp1\Desktop\Совет отдела 06.04.2021\Ясли-сад 40\20210405_15381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3693502" y="3299386"/>
            <a:ext cx="1901011" cy="1440160"/>
          </a:xfrm>
          <a:prstGeom prst="rect">
            <a:avLst/>
          </a:prstGeom>
          <a:noFill/>
        </p:spPr>
      </p:pic>
      <p:pic>
        <p:nvPicPr>
          <p:cNvPr id="28675" name="Picture 3" descr="C:\Documents and Settings\Comp1\Desktop\Совет отдела 06.04.2021\Ясли-сад 40\20210405_151914 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3429000"/>
            <a:ext cx="2376264" cy="1537460"/>
          </a:xfrm>
          <a:prstGeom prst="rect">
            <a:avLst/>
          </a:prstGeom>
          <a:noFill/>
        </p:spPr>
      </p:pic>
      <p:pic>
        <p:nvPicPr>
          <p:cNvPr id="28676" name="Picture 4" descr="C:\Documents and Settings\Comp1\Desktop\Совет отдела 06.04.2021\Ясли-сад 40\20210405_15392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75289" y="4613344"/>
            <a:ext cx="2304256" cy="1663763"/>
          </a:xfrm>
          <a:prstGeom prst="rect">
            <a:avLst/>
          </a:prstGeom>
          <a:noFill/>
        </p:spPr>
      </p:pic>
      <p:pic>
        <p:nvPicPr>
          <p:cNvPr id="28677" name="Picture 5" descr="C:\Documents and Settings\Comp1\Desktop\Совет отдела 06.04.2021\Ясли-сад 40\20210405_152119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2160" y="5152692"/>
            <a:ext cx="2568284" cy="1444660"/>
          </a:xfrm>
          <a:prstGeom prst="rect">
            <a:avLst/>
          </a:prstGeom>
          <a:noFill/>
        </p:spPr>
      </p:pic>
      <p:pic>
        <p:nvPicPr>
          <p:cNvPr id="28678" name="Picture 6" descr="C:\Documents and Settings\Comp1\Desktop\Совет отдела 06.04.2021\Ясли-сад 40\20210405_15375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5536" y="2924944"/>
            <a:ext cx="2120440" cy="1224136"/>
          </a:xfrm>
          <a:prstGeom prst="rect">
            <a:avLst/>
          </a:prstGeom>
          <a:noFill/>
        </p:spPr>
      </p:pic>
      <p:pic>
        <p:nvPicPr>
          <p:cNvPr id="28679" name="Picture 7" descr="C:\Documents and Settings\Comp1\Desktop\Совет отдела 06.04.2021\Ясли-сад 40\20210405_152148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5013176"/>
            <a:ext cx="2328259" cy="1559102"/>
          </a:xfrm>
          <a:prstGeom prst="rect">
            <a:avLst/>
          </a:prstGeom>
          <a:noFill/>
        </p:spPr>
      </p:pic>
      <p:sp>
        <p:nvSpPr>
          <p:cNvPr id="45" name="Line 256"/>
          <p:cNvSpPr>
            <a:spLocks noChangeShapeType="1"/>
          </p:cNvSpPr>
          <p:nvPr/>
        </p:nvSpPr>
        <p:spPr bwMode="gray">
          <a:xfrm rot="5400000">
            <a:off x="2663788" y="1088740"/>
            <a:ext cx="3384376" cy="0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Line 256"/>
          <p:cNvSpPr>
            <a:spLocks noChangeShapeType="1"/>
          </p:cNvSpPr>
          <p:nvPr/>
        </p:nvSpPr>
        <p:spPr bwMode="gray">
          <a:xfrm rot="5400000" flipV="1">
            <a:off x="4572000" y="-459432"/>
            <a:ext cx="0" cy="3744416"/>
          </a:xfrm>
          <a:prstGeom prst="line">
            <a:avLst/>
          </a:prstGeom>
          <a:noFill/>
          <a:ln w="25400">
            <a:solidFill>
              <a:srgbClr val="00808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395536" y="1484784"/>
            <a:ext cx="308593" cy="369332"/>
            <a:chOff x="758942" y="3160018"/>
            <a:chExt cx="462890" cy="418415"/>
          </a:xfrm>
        </p:grpSpPr>
        <p:sp>
          <p:nvSpPr>
            <p:cNvPr id="49" name="Rectangle 257"/>
            <p:cNvSpPr>
              <a:spLocks noChangeArrowheads="1"/>
            </p:cNvSpPr>
            <p:nvPr/>
          </p:nvSpPr>
          <p:spPr bwMode="gray">
            <a:xfrm rot="3419336">
              <a:off x="776942" y="3153861"/>
              <a:ext cx="396000" cy="432000"/>
            </a:xfrm>
            <a:prstGeom prst="rect">
              <a:avLst/>
            </a:prstGeom>
            <a:gradFill rotWithShape="1">
              <a:gsLst>
                <a:gs pos="0">
                  <a:srgbClr val="B8429C"/>
                </a:gs>
                <a:gs pos="100000">
                  <a:srgbClr val="7A007A"/>
                </a:gs>
              </a:gsLst>
              <a:lin ang="5400000" scaled="1"/>
            </a:gradFill>
            <a:ln w="9525">
              <a:solidFill>
                <a:srgbClr val="993782"/>
              </a:solidFill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378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Text Box 259"/>
            <p:cNvSpPr txBox="1">
              <a:spLocks noChangeArrowheads="1"/>
            </p:cNvSpPr>
            <p:nvPr/>
          </p:nvSpPr>
          <p:spPr bwMode="gray">
            <a:xfrm>
              <a:off x="771707" y="3160018"/>
              <a:ext cx="450125" cy="4184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1" name="Прямоугольник 50"/>
          <p:cNvSpPr/>
          <p:nvPr/>
        </p:nvSpPr>
        <p:spPr>
          <a:xfrm>
            <a:off x="971600" y="1412776"/>
            <a:ext cx="331236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Журнал учета рабочего времени</a:t>
            </a:r>
            <a:endParaRPr lang="ru-RU" sz="1700" b="1" dirty="0"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38" t="5001" r="35937" b="10712"/>
          <a:stretch/>
        </p:blipFill>
        <p:spPr>
          <a:xfrm flipH="1">
            <a:off x="4427984" y="1484784"/>
            <a:ext cx="96100" cy="288000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4499992" y="1412776"/>
            <a:ext cx="464400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7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Порядок учета (контроля) рабочего времени для </a:t>
            </a:r>
            <a:r>
              <a:rPr lang="ru-RU" sz="17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всех </a:t>
            </a:r>
            <a:r>
              <a:rPr lang="ru-RU" sz="17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работников</a:t>
            </a:r>
            <a:r>
              <a:rPr lang="ru-R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определяется руководителем учреждения образования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2678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1332</Words>
  <Application>Microsoft Office PowerPoint</Application>
  <PresentationFormat>Экран (4:3)</PresentationFormat>
  <Paragraphs>240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 документообороте  в учреждениях образования  </vt:lpstr>
      <vt:lpstr>Слайд 2</vt:lpstr>
      <vt:lpstr>Постановление Министерства образования Республики Беларусь от 27.12.2017 №164 </vt:lpstr>
      <vt:lpstr>Постановление Министерства образования Республики Беларусь от 27.12.2017 №164 </vt:lpstr>
      <vt:lpstr>Постановление Министерства образования Республики Беларусь от 27.12.2017 №164 </vt:lpstr>
      <vt:lpstr>Учебная работа</vt:lpstr>
      <vt:lpstr>Учебная работа</vt:lpstr>
      <vt:lpstr>Учебная работа</vt:lpstr>
      <vt:lpstr>Учебная работа</vt:lpstr>
      <vt:lpstr>Учебная работа</vt:lpstr>
      <vt:lpstr>Слайд 11</vt:lpstr>
      <vt:lpstr>Воспитательная работа</vt:lpstr>
      <vt:lpstr>Воспитательная работа</vt:lpstr>
      <vt:lpstr>Воспитательная работа</vt:lpstr>
      <vt:lpstr>Воспитательная работа</vt:lpstr>
      <vt:lpstr>Воспитательная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svetlana</cp:lastModifiedBy>
  <cp:revision>183</cp:revision>
  <dcterms:created xsi:type="dcterms:W3CDTF">2021-03-05T09:08:52Z</dcterms:created>
  <dcterms:modified xsi:type="dcterms:W3CDTF">2021-04-06T06:42:23Z</dcterms:modified>
</cp:coreProperties>
</file>