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6" r:id="rId3"/>
    <p:sldId id="275" r:id="rId4"/>
    <p:sldId id="308" r:id="rId5"/>
    <p:sldId id="310" r:id="rId6"/>
    <p:sldId id="307" r:id="rId7"/>
    <p:sldId id="313" r:id="rId8"/>
    <p:sldId id="311" r:id="rId9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0"/>
    <a:srgbClr val="EBF1E9"/>
    <a:srgbClr val="D5E3CF"/>
    <a:srgbClr val="800000"/>
    <a:srgbClr val="006600"/>
    <a:srgbClr val="000099"/>
    <a:srgbClr val="004C00"/>
    <a:srgbClr val="FF99CC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 snapToGrid="0">
      <p:cViewPr>
        <p:scale>
          <a:sx n="95" d="100"/>
          <a:sy n="95" d="100"/>
        </p:scale>
        <p:origin x="-112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0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6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0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5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3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5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7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2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0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B86F-FF1C-45BE-921F-9A07FE5AAFA0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C6F86-5244-4E16-8A92-B70B7D13B2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6971" y="1735107"/>
            <a:ext cx="8436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ИТОГАХ ОБЛАСТНОЙ</a:t>
            </a:r>
            <a:endParaRPr lang="ru-RU" sz="3600" b="1" dirty="0">
              <a:solidFill>
                <a:srgbClr val="004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УЧЕБНЫМ </a:t>
            </a:r>
            <a:r>
              <a:rPr lang="ru-RU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СРЕДИ УЧАЩИХСЯ </a:t>
            </a:r>
            <a:endParaRPr lang="ru-RU" sz="3600" b="1" dirty="0" smtClean="0">
              <a:solidFill>
                <a:srgbClr val="004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IV-IX</a:t>
            </a:r>
            <a:r>
              <a:rPr lang="ru-RU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УЧРЕЖДЕНИЙ ОБЩЕГО СРЕДНЕГО ОБРАЗОВАНИЯ</a:t>
            </a:r>
            <a:endParaRPr lang="ru-RU" sz="3600" b="1" dirty="0">
              <a:solidFill>
                <a:srgbClr val="004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70178" y="5383246"/>
            <a:ext cx="305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УСЕНКО Т.В.,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методист ГУ «</a:t>
            </a:r>
            <a:r>
              <a:rPr lang="ru-RU" b="1" dirty="0" err="1" smtClean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Мозырский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 районный учебно-методический центр»</a:t>
            </a:r>
            <a:endParaRPr lang="ru-RU" b="1" dirty="0">
              <a:ln w="10541" cmpd="sng">
                <a:noFill/>
                <a:prstDash val="solid"/>
              </a:ln>
              <a:solidFill>
                <a:srgbClr val="004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171456"/>
            <a:ext cx="914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КАЧЕСТВО ВЫСТУПЛЕНИЯ УЧАСТНИКОВ ТРЕТЬЕГО ЭТАПА ОБЛАСТНОЙ ОЛИМПИАДЫ </a:t>
            </a:r>
            <a:b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n w="10541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43457" y="6482987"/>
            <a:ext cx="4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87700"/>
              </p:ext>
            </p:extLst>
          </p:nvPr>
        </p:nvGraphicFramePr>
        <p:xfrm>
          <a:off x="415264" y="1184864"/>
          <a:ext cx="8473321" cy="5650051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708635">
                  <a:extLst>
                    <a:ext uri="{9D8B030D-6E8A-4147-A177-3AD203B41FA5}">
                      <a16:colId xmlns="" xmlns:a16="http://schemas.microsoft.com/office/drawing/2014/main" val="1058948764"/>
                    </a:ext>
                  </a:extLst>
                </a:gridCol>
                <a:gridCol w="1408386">
                  <a:extLst>
                    <a:ext uri="{9D8B030D-6E8A-4147-A177-3AD203B41FA5}">
                      <a16:colId xmlns="" xmlns:a16="http://schemas.microsoft.com/office/drawing/2014/main" val="3708526994"/>
                    </a:ext>
                  </a:extLst>
                </a:gridCol>
                <a:gridCol w="1240221">
                  <a:extLst>
                    <a:ext uri="{9D8B030D-6E8A-4147-A177-3AD203B41FA5}">
                      <a16:colId xmlns="" xmlns:a16="http://schemas.microsoft.com/office/drawing/2014/main" val="3126423201"/>
                    </a:ext>
                  </a:extLst>
                </a:gridCol>
                <a:gridCol w="1116079">
                  <a:extLst>
                    <a:ext uri="{9D8B030D-6E8A-4147-A177-3AD203B41FA5}">
                      <a16:colId xmlns="" xmlns:a16="http://schemas.microsoft.com/office/drawing/2014/main" val="1369887524"/>
                    </a:ext>
                  </a:extLst>
                </a:gridCol>
              </a:tblGrid>
              <a:tr h="206595">
                <a:tc row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1539792"/>
                  </a:ext>
                </a:extLst>
              </a:tr>
              <a:tr h="206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7557002"/>
                  </a:ext>
                </a:extLst>
              </a:tr>
              <a:tr h="52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900563332"/>
                  </a:ext>
                </a:extLst>
              </a:tr>
              <a:tr h="168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Наровлянский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861287965"/>
                  </a:ext>
                </a:extLst>
              </a:tr>
              <a:tr h="142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Мозырский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41653411"/>
                  </a:ext>
                </a:extLst>
              </a:tr>
              <a:tr h="147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Гомель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37,08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2977585869"/>
                  </a:ext>
                </a:extLst>
              </a:tr>
              <a:tr h="142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Жлобинский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241348575"/>
                  </a:ext>
                </a:extLst>
              </a:tr>
              <a:tr h="169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Брагинский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692567177"/>
                  </a:ext>
                </a:extLst>
              </a:tr>
              <a:tr h="174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Светлогорский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30,94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813980222"/>
                  </a:ext>
                </a:extLst>
              </a:tr>
              <a:tr h="15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Добрушский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29,03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2232786559"/>
                  </a:ext>
                </a:extLst>
              </a:tr>
              <a:tr h="16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2235353350"/>
                  </a:ext>
                </a:extLst>
              </a:tr>
              <a:tr h="170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Рогачевский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2846539158"/>
                  </a:ext>
                </a:extLst>
              </a:tr>
              <a:tr h="17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Лельчицкий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698443267"/>
                  </a:ext>
                </a:extLst>
              </a:tr>
              <a:tr h="191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Калинковичский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56809427"/>
                  </a:ext>
                </a:extLst>
              </a:tr>
              <a:tr h="186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350620245"/>
                  </a:ext>
                </a:extLst>
              </a:tr>
              <a:tr h="171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Речицкий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238741122"/>
                  </a:ext>
                </a:extLst>
              </a:tr>
              <a:tr h="14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Кормянский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729462683"/>
                  </a:ext>
                </a:extLst>
              </a:tr>
              <a:tr h="11922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Лоевский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2185821761"/>
                  </a:ext>
                </a:extLst>
              </a:tr>
              <a:tr h="2065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Петриковский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16,28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55305929"/>
                  </a:ext>
                </a:extLst>
              </a:tr>
              <a:tr h="2065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Хойникский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669868274"/>
                  </a:ext>
                </a:extLst>
              </a:tr>
              <a:tr h="2065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Ветковский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062116814"/>
                  </a:ext>
                </a:extLst>
              </a:tr>
              <a:tr h="2065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Чечерский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2524087610"/>
                  </a:ext>
                </a:extLst>
              </a:tr>
              <a:tr h="2065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Ельский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2694309884"/>
                  </a:ext>
                </a:extLst>
              </a:tr>
              <a:tr h="2065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Житковичский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952613884"/>
                  </a:ext>
                </a:extLst>
              </a:tr>
              <a:tr h="20659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Буда-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Кошелевский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658493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8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1" y="171456"/>
            <a:ext cx="90388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СОСТАВ УЧАСТНИКОВ ТРЕТЬЕГО ЭТАПА </a:t>
            </a:r>
          </a:p>
          <a:p>
            <a:pPr lvl="1" algn="ctr">
              <a:defRPr/>
            </a:pP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ОБЛАСТНОЙ ОЛИМПИАДЫ</a:t>
            </a:r>
            <a:b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n w="10541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43457" y="6482987"/>
            <a:ext cx="4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174810"/>
              </p:ext>
            </p:extLst>
          </p:nvPr>
        </p:nvGraphicFramePr>
        <p:xfrm>
          <a:off x="451946" y="1416501"/>
          <a:ext cx="8191512" cy="538280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15006">
                  <a:extLst>
                    <a:ext uri="{9D8B030D-6E8A-4147-A177-3AD203B41FA5}">
                      <a16:colId xmlns="" xmlns:a16="http://schemas.microsoft.com/office/drawing/2014/main" val="1619171282"/>
                    </a:ext>
                  </a:extLst>
                </a:gridCol>
                <a:gridCol w="4533967">
                  <a:extLst>
                    <a:ext uri="{9D8B030D-6E8A-4147-A177-3AD203B41FA5}">
                      <a16:colId xmlns="" xmlns:a16="http://schemas.microsoft.com/office/drawing/2014/main" val="4137145701"/>
                    </a:ext>
                  </a:extLst>
                </a:gridCol>
                <a:gridCol w="1060670">
                  <a:extLst>
                    <a:ext uri="{9D8B030D-6E8A-4147-A177-3AD203B41FA5}">
                      <a16:colId xmlns="" xmlns:a16="http://schemas.microsoft.com/office/drawing/2014/main" val="1991814860"/>
                    </a:ext>
                  </a:extLst>
                </a:gridCol>
                <a:gridCol w="1153004">
                  <a:extLst>
                    <a:ext uri="{9D8B030D-6E8A-4147-A177-3AD203B41FA5}">
                      <a16:colId xmlns="" xmlns:a16="http://schemas.microsoft.com/office/drawing/2014/main" val="3582339166"/>
                    </a:ext>
                  </a:extLst>
                </a:gridCol>
                <a:gridCol w="928865">
                  <a:extLst>
                    <a:ext uri="{9D8B030D-6E8A-4147-A177-3AD203B41FA5}">
                      <a16:colId xmlns="" xmlns:a16="http://schemas.microsoft.com/office/drawing/2014/main" val="4275378550"/>
                    </a:ext>
                  </a:extLst>
                </a:gridCol>
              </a:tblGrid>
              <a:tr h="187564">
                <a:tc rowSpan="3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ОБРАЗОВАНИЯ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741580"/>
                  </a:ext>
                </a:extLst>
              </a:tr>
              <a:tr h="187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2545824"/>
                  </a:ext>
                </a:extLst>
              </a:tr>
              <a:tr h="187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723274258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1 г.Мозыря»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041719322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«Гимназия имени 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Я.Купалы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237454795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5 г.Мозыря»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272981787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7 г.Мозыря»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285167724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9 г.Мозыря»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273718754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11 г.Мозыря»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4293086033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12 г.Мозыря»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595403834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13 г.Мозыря»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8639853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14 г.Мозыря»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751646222"/>
                  </a:ext>
                </a:extLst>
              </a:tr>
              <a:tr h="4067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15 г.Мозыря имени генерала Бородунова Е.С.»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656526616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 16 г.Мозыря»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811985544"/>
                  </a:ext>
                </a:extLst>
              </a:tr>
              <a:tr h="406746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«Зимовищский детский сад-базовая школа Мозырского района»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4215253566"/>
                  </a:ext>
                </a:extLst>
              </a:tr>
              <a:tr h="39202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«Каменская средняя школа Мозырского района»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3217588258"/>
                  </a:ext>
                </a:extLst>
              </a:tr>
              <a:tr h="39202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«Козенская средняя школа Мозырского района»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28014579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«Центр юных пожарных г.Мозыря»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844761863"/>
                  </a:ext>
                </a:extLst>
              </a:tr>
              <a:tr h="187564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89" marR="61089" marT="0" marB="0"/>
                </a:tc>
                <a:extLst>
                  <a:ext uri="{0D108BD9-81ED-4DB2-BD59-A6C34878D82A}">
                    <a16:rowId xmlns="" xmlns:a16="http://schemas.microsoft.com/office/drawing/2014/main" val="198852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8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718" y="105103"/>
            <a:ext cx="8671034" cy="1204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ДИПЛОМОВ НА ТРЕТЬЕМ ЭТАПЕ ОБЛАСТНОЙ ОЛИМПИАДЫ УЧАЩИХСЯ 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IV-IX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КЛАССОВ ПО УЧЕБНЫМ ПРЕДМЕТАМ  (2016 – 2021 г.г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>
              <a:defRPr/>
            </a:pP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64116" y="6239039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F3CE2F4F-8364-4EE9-AC4B-3B5B4CC7BB21}" type="slidenum">
              <a:rPr lang="ru-RU" sz="1200">
                <a:solidFill>
                  <a:srgbClr val="00668A"/>
                </a:solidFill>
              </a:rPr>
              <a:pPr/>
              <a:t>4</a:t>
            </a:fld>
            <a:endParaRPr lang="ru-RU" sz="1200" dirty="0">
              <a:solidFill>
                <a:srgbClr val="00668A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23896"/>
              </p:ext>
            </p:extLst>
          </p:nvPr>
        </p:nvGraphicFramePr>
        <p:xfrm>
          <a:off x="242048" y="1264023"/>
          <a:ext cx="8799212" cy="517473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912568">
                  <a:extLst>
                    <a:ext uri="{9D8B030D-6E8A-4147-A177-3AD203B41FA5}">
                      <a16:colId xmlns="" xmlns:a16="http://schemas.microsoft.com/office/drawing/2014/main" val="1336470083"/>
                    </a:ext>
                  </a:extLst>
                </a:gridCol>
                <a:gridCol w="577492">
                  <a:extLst>
                    <a:ext uri="{9D8B030D-6E8A-4147-A177-3AD203B41FA5}">
                      <a16:colId xmlns="" xmlns:a16="http://schemas.microsoft.com/office/drawing/2014/main" val="4025280659"/>
                    </a:ext>
                  </a:extLst>
                </a:gridCol>
                <a:gridCol w="577492">
                  <a:extLst>
                    <a:ext uri="{9D8B030D-6E8A-4147-A177-3AD203B41FA5}">
                      <a16:colId xmlns="" xmlns:a16="http://schemas.microsoft.com/office/drawing/2014/main" val="2233148115"/>
                    </a:ext>
                  </a:extLst>
                </a:gridCol>
                <a:gridCol w="576676">
                  <a:extLst>
                    <a:ext uri="{9D8B030D-6E8A-4147-A177-3AD203B41FA5}">
                      <a16:colId xmlns="" xmlns:a16="http://schemas.microsoft.com/office/drawing/2014/main" val="1482327188"/>
                    </a:ext>
                  </a:extLst>
                </a:gridCol>
                <a:gridCol w="577492">
                  <a:extLst>
                    <a:ext uri="{9D8B030D-6E8A-4147-A177-3AD203B41FA5}">
                      <a16:colId xmlns="" xmlns:a16="http://schemas.microsoft.com/office/drawing/2014/main" val="2326951412"/>
                    </a:ext>
                  </a:extLst>
                </a:gridCol>
                <a:gridCol w="577492">
                  <a:extLst>
                    <a:ext uri="{9D8B030D-6E8A-4147-A177-3AD203B41FA5}">
                      <a16:colId xmlns="" xmlns:a16="http://schemas.microsoft.com/office/drawing/2014/main" val="1121707076"/>
                    </a:ext>
                  </a:extLst>
                </a:gridCol>
              </a:tblGrid>
              <a:tr h="297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образования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1169874813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№1 г.Мозыря»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2749806415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«Гимназия имени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Я.Купалы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2062678315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№5 г.Мозыря»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3092158931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№6 г.Мозыря»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2226754428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№7 г.Мозыря»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4287753147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№8 г.Мозыря»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2818082731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№9 г.Мозыря»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933913203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№11 г.Мозыря»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1070647464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№12 г.Мозыря»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2780692960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№13 г.Мозыря»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2599398783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№14 г.Мозыря»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455702091"/>
                  </a:ext>
                </a:extLst>
              </a:tr>
              <a:tr h="569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№15 г.Мозыря имени генерала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Бородунова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4112725364"/>
                  </a:ext>
                </a:extLst>
              </a:tr>
              <a:tr h="284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школа №16 г.Мозыря»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807022247"/>
                  </a:ext>
                </a:extLst>
              </a:tr>
              <a:tr h="297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Козенская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средняя школа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Мозырского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3520732451"/>
                  </a:ext>
                </a:extLst>
              </a:tr>
              <a:tr h="2979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«Центр юных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пожарных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Мозыря»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67862831"/>
                  </a:ext>
                </a:extLst>
              </a:tr>
              <a:tr h="29792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02" marR="62902" marT="0" marB="0"/>
                </a:tc>
                <a:extLst>
                  <a:ext uri="{0D108BD9-81ED-4DB2-BD59-A6C34878D82A}">
                    <a16:rowId xmlns="" xmlns:a16="http://schemas.microsoft.com/office/drawing/2014/main" val="286482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0718" y="105103"/>
            <a:ext cx="8671034" cy="1204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ДИПЛОМОВ НА ТРЕТЬЕМ ЭТАПЕ ОБЛАСТНОЙ ОЛИМПИАДЫ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УЧАЩИХСЯ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IV-IX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КЛАССОВ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УЧЕБНЫМ ПРЕДМЕТАМ  (2016 – 2021 Г.Г.) </a:t>
            </a:r>
          </a:p>
          <a:p>
            <a:pPr>
              <a:defRPr/>
            </a:pP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64116" y="6239039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F3CE2F4F-8364-4EE9-AC4B-3B5B4CC7BB21}" type="slidenum">
              <a:rPr lang="ru-RU" sz="1200">
                <a:solidFill>
                  <a:srgbClr val="00668A"/>
                </a:solidFill>
              </a:rPr>
              <a:pPr/>
              <a:t>5</a:t>
            </a:fld>
            <a:endParaRPr lang="ru-RU" sz="1200" dirty="0">
              <a:solidFill>
                <a:srgbClr val="00668A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372" y="1713186"/>
            <a:ext cx="85133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Государственные учреждения образования: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«Средняя школа № 2 г.Мозыря», «Средняя школа №10 г.Мозыря»,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Барбаровская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базовая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«Бельская базовая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Глиницкий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детский сад – базовая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Криничанская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средняя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Махновичская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средняя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Мелешковичский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ясли-сад – средняя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Моисеевская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базовая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«Осовецкий ясли-сад – средняя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Прудковская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средняя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Руднянская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средняя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Скрыгаловская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средняя школа имени Н.И.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ШлягиМозырского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«Слободская средняя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района»,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Творичевский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детский сад – базовая школа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644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186300" y="147134"/>
            <a:ext cx="9330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200" b="1" dirty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КАЧЕСТВО ВЫСТУПЛЕНИЯ УЧАСТНИКОВ ТРЕТЬЕГО ЭТАПА ОБЛАСТНОЙ </a:t>
            </a: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ОЛИМПИАДЫ ПО ПРЕДМЕТАМ</a:t>
            </a:r>
            <a:endParaRPr kumimoji="0" lang="ru-RU" sz="2200" b="1" i="0" u="none" strike="noStrike" kern="1200" cap="none" spc="0" normalizeH="0" baseline="0" noProof="0" dirty="0" smtClean="0">
              <a:ln w="10541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93327"/>
              </p:ext>
            </p:extLst>
          </p:nvPr>
        </p:nvGraphicFramePr>
        <p:xfrm>
          <a:off x="4366516" y="1372603"/>
          <a:ext cx="4699001" cy="3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877">
                  <a:extLst>
                    <a:ext uri="{9D8B030D-6E8A-4147-A177-3AD203B41FA5}">
                      <a16:colId xmlns="" xmlns:a16="http://schemas.microsoft.com/office/drawing/2014/main" val="128507817"/>
                    </a:ext>
                  </a:extLst>
                </a:gridCol>
                <a:gridCol w="905265">
                  <a:extLst>
                    <a:ext uri="{9D8B030D-6E8A-4147-A177-3AD203B41FA5}">
                      <a16:colId xmlns="" xmlns:a16="http://schemas.microsoft.com/office/drawing/2014/main" val="3005263107"/>
                    </a:ext>
                  </a:extLst>
                </a:gridCol>
                <a:gridCol w="1059211">
                  <a:extLst>
                    <a:ext uri="{9D8B030D-6E8A-4147-A177-3AD203B41FA5}">
                      <a16:colId xmlns="" xmlns:a16="http://schemas.microsoft.com/office/drawing/2014/main" val="3710149294"/>
                    </a:ext>
                  </a:extLst>
                </a:gridCol>
                <a:gridCol w="605648">
                  <a:extLst>
                    <a:ext uri="{9D8B030D-6E8A-4147-A177-3AD203B41FA5}">
                      <a16:colId xmlns="" xmlns:a16="http://schemas.microsoft.com/office/drawing/2014/main" val="3630540615"/>
                    </a:ext>
                  </a:extLst>
                </a:gridCol>
              </a:tblGrid>
              <a:tr h="360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Уч-ся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Дипломы</a:t>
                      </a:r>
                    </a:p>
                  </a:txBody>
                  <a:tcPr marL="68580" marR="68580" marT="34290" marB="3429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077288"/>
                  </a:ext>
                </a:extLst>
              </a:tr>
            </a:tbl>
          </a:graphicData>
        </a:graphic>
      </p:graphicFrame>
      <p:pic>
        <p:nvPicPr>
          <p:cNvPr id="8194" name="Picture 2" descr="D:\spec\Рабочий стол\Презентации, фильмы, фото\картинки символы для презентаций\f45ecbed69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319" y="5128650"/>
            <a:ext cx="1920006" cy="13544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643457" y="6482987"/>
            <a:ext cx="4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3658" y="1552713"/>
          <a:ext cx="4051667" cy="3568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4140">
                  <a:extLst>
                    <a:ext uri="{9D8B030D-6E8A-4147-A177-3AD203B41FA5}">
                      <a16:colId xmlns="" xmlns:a16="http://schemas.microsoft.com/office/drawing/2014/main" val="2104081039"/>
                    </a:ext>
                  </a:extLst>
                </a:gridCol>
                <a:gridCol w="678669">
                  <a:extLst>
                    <a:ext uri="{9D8B030D-6E8A-4147-A177-3AD203B41FA5}">
                      <a16:colId xmlns="" xmlns:a16="http://schemas.microsoft.com/office/drawing/2014/main" val="3372053742"/>
                    </a:ext>
                  </a:extLst>
                </a:gridCol>
                <a:gridCol w="1051133">
                  <a:extLst>
                    <a:ext uri="{9D8B030D-6E8A-4147-A177-3AD203B41FA5}">
                      <a16:colId xmlns="" xmlns:a16="http://schemas.microsoft.com/office/drawing/2014/main" val="3178311517"/>
                    </a:ext>
                  </a:extLst>
                </a:gridCol>
                <a:gridCol w="567725">
                  <a:extLst>
                    <a:ext uri="{9D8B030D-6E8A-4147-A177-3AD203B41FA5}">
                      <a16:colId xmlns="" xmlns:a16="http://schemas.microsoft.com/office/drawing/2014/main" val="1353097679"/>
                    </a:ext>
                  </a:extLst>
                </a:gridCol>
              </a:tblGrid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Уч-ся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 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45912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76647"/>
              </p:ext>
            </p:extLst>
          </p:nvPr>
        </p:nvGraphicFramePr>
        <p:xfrm>
          <a:off x="173658" y="1909583"/>
          <a:ext cx="4054736" cy="23633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6099">
                  <a:extLst>
                    <a:ext uri="{9D8B030D-6E8A-4147-A177-3AD203B41FA5}">
                      <a16:colId xmlns="" xmlns:a16="http://schemas.microsoft.com/office/drawing/2014/main" val="3849846230"/>
                    </a:ext>
                  </a:extLst>
                </a:gridCol>
                <a:gridCol w="651071">
                  <a:extLst>
                    <a:ext uri="{9D8B030D-6E8A-4147-A177-3AD203B41FA5}">
                      <a16:colId xmlns="" xmlns:a16="http://schemas.microsoft.com/office/drawing/2014/main" val="4014824240"/>
                    </a:ext>
                  </a:extLst>
                </a:gridCol>
                <a:gridCol w="1076770">
                  <a:extLst>
                    <a:ext uri="{9D8B030D-6E8A-4147-A177-3AD203B41FA5}">
                      <a16:colId xmlns="" xmlns:a16="http://schemas.microsoft.com/office/drawing/2014/main" val="1471338565"/>
                    </a:ext>
                  </a:extLst>
                </a:gridCol>
                <a:gridCol w="570796">
                  <a:extLst>
                    <a:ext uri="{9D8B030D-6E8A-4147-A177-3AD203B41FA5}">
                      <a16:colId xmlns="" xmlns:a16="http://schemas.microsoft.com/office/drawing/2014/main" val="647399859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 </a:t>
                      </a:r>
                      <a:endParaRPr lang="ru-RU" sz="1600" b="1" dirty="0" smtClean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40079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физика</a:t>
                      </a:r>
                      <a:endParaRPr lang="ru-RU" sz="1600" b="1" dirty="0" smtClean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56528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 </a:t>
                      </a: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немецкий язык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89439537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история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20962691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6078303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математика</a:t>
                      </a:r>
                      <a:endParaRPr lang="ru-RU" sz="1600" b="1" dirty="0" smtClean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14004559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белорусский язык</a:t>
                      </a:r>
                      <a:endParaRPr lang="ru-RU" sz="1600" b="1" dirty="0" smtClean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14942814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87828"/>
              </p:ext>
            </p:extLst>
          </p:nvPr>
        </p:nvGraphicFramePr>
        <p:xfrm>
          <a:off x="4366516" y="1731148"/>
          <a:ext cx="4689819" cy="3638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367">
                  <a:extLst>
                    <a:ext uri="{9D8B030D-6E8A-4147-A177-3AD203B41FA5}">
                      <a16:colId xmlns="" xmlns:a16="http://schemas.microsoft.com/office/drawing/2014/main" val="2092893872"/>
                    </a:ext>
                  </a:extLst>
                </a:gridCol>
                <a:gridCol w="907229">
                  <a:extLst>
                    <a:ext uri="{9D8B030D-6E8A-4147-A177-3AD203B41FA5}">
                      <a16:colId xmlns="" xmlns:a16="http://schemas.microsoft.com/office/drawing/2014/main" val="2321080505"/>
                    </a:ext>
                  </a:extLst>
                </a:gridCol>
                <a:gridCol w="1059679">
                  <a:extLst>
                    <a:ext uri="{9D8B030D-6E8A-4147-A177-3AD203B41FA5}">
                      <a16:colId xmlns="" xmlns:a16="http://schemas.microsoft.com/office/drawing/2014/main" val="2354224496"/>
                    </a:ext>
                  </a:extLst>
                </a:gridCol>
                <a:gridCol w="604544">
                  <a:extLst>
                    <a:ext uri="{9D8B030D-6E8A-4147-A177-3AD203B41FA5}">
                      <a16:colId xmlns="" xmlns:a16="http://schemas.microsoft.com/office/drawing/2014/main" val="401019932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испанский язык</a:t>
                      </a:r>
                      <a:endParaRPr lang="ru-RU" sz="1600" b="1" dirty="0" smtClean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01377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химия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475940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трудовое обучение (технический труд)</a:t>
                      </a:r>
                      <a:endParaRPr lang="ru-RU" sz="1600" b="1" dirty="0" smtClean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35923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82856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548947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обществоведение</a:t>
                      </a:r>
                      <a:endParaRPr lang="ru-RU" sz="1600" b="1" dirty="0" smtClean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2467370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русский язык</a:t>
                      </a:r>
                      <a:endParaRPr lang="ru-RU" sz="1600" b="1" dirty="0" smtClean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0950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обучение (обслуживающий труд)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007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00007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4820568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французский язык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3253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6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186300" y="147134"/>
            <a:ext cx="9330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ru-RU" sz="2200" b="1" dirty="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КАЧЕСТВО ДИПЛОМОВ НА ТРЕТЬЕМ ЭТАПЕ ОБЛАСТНОЙ ОЛИМПИАДЫ (2016-2021г.г.)</a:t>
            </a:r>
            <a:endParaRPr kumimoji="0" lang="ru-RU" sz="2200" b="1" i="0" u="none" strike="noStrike" kern="1200" cap="none" spc="0" normalizeH="0" baseline="0" noProof="0" dirty="0" smtClean="0">
              <a:ln w="10541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 w="10541" cmpd="sng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43457" y="6482987"/>
            <a:ext cx="4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64068"/>
              </p:ext>
            </p:extLst>
          </p:nvPr>
        </p:nvGraphicFramePr>
        <p:xfrm>
          <a:off x="273270" y="1439919"/>
          <a:ext cx="8597461" cy="440383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66383">
                  <a:extLst>
                    <a:ext uri="{9D8B030D-6E8A-4147-A177-3AD203B41FA5}">
                      <a16:colId xmlns="" xmlns:a16="http://schemas.microsoft.com/office/drawing/2014/main" val="1936733730"/>
                    </a:ext>
                  </a:extLst>
                </a:gridCol>
                <a:gridCol w="1130399">
                  <a:extLst>
                    <a:ext uri="{9D8B030D-6E8A-4147-A177-3AD203B41FA5}">
                      <a16:colId xmlns="" xmlns:a16="http://schemas.microsoft.com/office/drawing/2014/main" val="1869674855"/>
                    </a:ext>
                  </a:extLst>
                </a:gridCol>
                <a:gridCol w="1866383">
                  <a:extLst>
                    <a:ext uri="{9D8B030D-6E8A-4147-A177-3AD203B41FA5}">
                      <a16:colId xmlns="" xmlns:a16="http://schemas.microsoft.com/office/drawing/2014/main" val="1987945361"/>
                    </a:ext>
                  </a:extLst>
                </a:gridCol>
                <a:gridCol w="1867148">
                  <a:extLst>
                    <a:ext uri="{9D8B030D-6E8A-4147-A177-3AD203B41FA5}">
                      <a16:colId xmlns="" xmlns:a16="http://schemas.microsoft.com/office/drawing/2014/main" val="1821948245"/>
                    </a:ext>
                  </a:extLst>
                </a:gridCol>
                <a:gridCol w="1867148">
                  <a:extLst>
                    <a:ext uri="{9D8B030D-6E8A-4147-A177-3AD203B41FA5}">
                      <a16:colId xmlns="" xmlns:a16="http://schemas.microsoft.com/office/drawing/2014/main" val="260489107"/>
                    </a:ext>
                  </a:extLst>
                </a:gridCol>
              </a:tblGrid>
              <a:tr h="69470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дипломов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5451199"/>
                  </a:ext>
                </a:extLst>
              </a:tr>
              <a:tr h="615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степени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степени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степени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93512369"/>
                  </a:ext>
                </a:extLst>
              </a:tr>
              <a:tr h="618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2663791"/>
                  </a:ext>
                </a:extLst>
              </a:tr>
              <a:tr h="618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54564347"/>
                  </a:ext>
                </a:extLst>
              </a:tr>
              <a:tr h="618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98002508"/>
                  </a:ext>
                </a:extLst>
              </a:tr>
              <a:tr h="618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9621437"/>
                  </a:ext>
                </a:extLst>
              </a:tr>
              <a:tr h="6186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409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6924" y="1735107"/>
            <a:ext cx="84762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ИТОГАХ ОБЛАСТНОЙ</a:t>
            </a:r>
            <a:endParaRPr lang="ru-RU" sz="3600" b="1" dirty="0">
              <a:solidFill>
                <a:srgbClr val="004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ПО УЧЕБНЫМ ПРЕДМЕТАМ </a:t>
            </a:r>
            <a:r>
              <a:rPr lang="ru-RU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УЧАЩИХСЯ </a:t>
            </a:r>
            <a:endParaRPr lang="ru-RU" sz="3600" b="1" dirty="0" smtClean="0">
              <a:solidFill>
                <a:srgbClr val="004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IV-IX</a:t>
            </a:r>
            <a:r>
              <a:rPr lang="ru-RU" sz="3600" b="1" dirty="0" smtClean="0">
                <a:solidFill>
                  <a:srgbClr val="004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КЛАССОВ УЧРЕЖДЕНИЙ ОБЩЕГО СРЕДНЕГО ОБРАЗОВАНИЯ</a:t>
            </a:r>
            <a:endParaRPr lang="ru-RU" sz="3600" b="1" dirty="0">
              <a:solidFill>
                <a:srgbClr val="004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61490" y="5383246"/>
            <a:ext cx="4067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УСЕНКО Т.В.,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методист ГУ «</a:t>
            </a:r>
            <a:r>
              <a:rPr lang="ru-RU" b="1" dirty="0" err="1" smtClean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Мозырский</a:t>
            </a:r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4C00"/>
                </a:solidFill>
                <a:latin typeface="Times New Roman" pitchFamily="18" charset="0"/>
                <a:cs typeface="Times New Roman" pitchFamily="18" charset="0"/>
              </a:rPr>
              <a:t> районный учебно-методический центр»</a:t>
            </a:r>
            <a:endParaRPr lang="ru-RU" b="1" dirty="0">
              <a:ln w="10541" cmpd="sng">
                <a:noFill/>
                <a:prstDash val="solid"/>
              </a:ln>
              <a:solidFill>
                <a:srgbClr val="004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2851</TotalTime>
  <Words>865</Words>
  <Application>Microsoft Office PowerPoint</Application>
  <PresentationFormat>Экран (4:3)</PresentationFormat>
  <Paragraphs>412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Nadezda</dc:creator>
  <cp:lastModifiedBy>Пользователь Windows</cp:lastModifiedBy>
  <cp:revision>351</cp:revision>
  <dcterms:created xsi:type="dcterms:W3CDTF">2018-02-05T06:52:20Z</dcterms:created>
  <dcterms:modified xsi:type="dcterms:W3CDTF">2021-05-26T06:28:51Z</dcterms:modified>
</cp:coreProperties>
</file>